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hape 23"/>
          <p:cNvGrpSpPr/>
          <p:nvPr/>
        </p:nvGrpSpPr>
        <p:grpSpPr>
          <a:xfrm>
            <a:off x="0" y="-8466"/>
            <a:ext cx="12192000" cy="6866467"/>
            <a:chOff x="0" y="-8466"/>
            <a:chExt cx="12192000" cy="6866467"/>
          </a:xfrm>
        </p:grpSpPr>
        <p:cxnSp>
          <p:nvCxnSpPr>
            <p:cNvPr id="24" name="Shape 24"/>
            <p:cNvCxnSpPr/>
            <p:nvPr/>
          </p:nvCxnSpPr>
          <p:spPr>
            <a:xfrm>
              <a:off x="9371011" y="0"/>
              <a:ext cx="1219199" cy="6858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flipH="1">
              <a:off x="7425266" y="3681412"/>
              <a:ext cx="4763558" cy="317658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6" name="Shape 26"/>
            <p:cNvSpPr/>
            <p:nvPr/>
          </p:nvSpPr>
          <p:spPr>
            <a:xfrm>
              <a:off x="9181475" y="-8466"/>
              <a:ext cx="3007348" cy="6866467"/>
            </a:xfrm>
            <a:custGeom>
              <a:pathLst>
                <a:path extrusionOk="0" h="120000" w="12000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Shape 27"/>
            <p:cNvSpPr/>
            <p:nvPr/>
          </p:nvSpPr>
          <p:spPr>
            <a:xfrm>
              <a:off x="9603442" y="-8466"/>
              <a:ext cx="2588558" cy="68664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Shape 28"/>
            <p:cNvSpPr/>
            <p:nvPr/>
          </p:nvSpPr>
          <p:spPr>
            <a:xfrm>
              <a:off x="8932332" y="3048000"/>
              <a:ext cx="3259667" cy="3809999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9334500" y="-8466"/>
              <a:ext cx="2854326" cy="68664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3A28">
                <a:alpha val="69803"/>
              </a:srgbClr>
            </a:solidFill>
            <a:ln>
              <a:noFill/>
            </a:ln>
          </p:spPr>
        </p:sp>
        <p:sp>
          <p:nvSpPr>
            <p:cNvPr id="30" name="Shape 30"/>
            <p:cNvSpPr/>
            <p:nvPr/>
          </p:nvSpPr>
          <p:spPr>
            <a:xfrm>
              <a:off x="10898729" y="-8466"/>
              <a:ext cx="1290093" cy="6866467"/>
            </a:xfrm>
            <a:custGeom>
              <a:pathLst>
                <a:path extrusionOk="0" h="120000" w="12000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rgbClr val="BDC6C1">
                <a:alpha val="69803"/>
              </a:srgb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10938999" y="-8466"/>
              <a:ext cx="1249825" cy="68664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10371665" y="3589867"/>
              <a:ext cx="1817159" cy="3268132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507066" y="2404533"/>
            <a:ext cx="7766936" cy="16463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i="0" sz="5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507066" y="4050832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677335" y="609600"/>
            <a:ext cx="8596668" cy="3403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77335" y="4470400"/>
            <a:ext cx="8596668" cy="15709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931333" y="609600"/>
            <a:ext cx="8094134" cy="302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1366138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677335" y="4470400"/>
            <a:ext cx="8596668" cy="15709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3" name="Shape 103"/>
          <p:cNvSpPr txBox="1"/>
          <p:nvPr/>
        </p:nvSpPr>
        <p:spPr>
          <a:xfrm>
            <a:off x="541870" y="790377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8000" u="none" cap="none" strike="noStrike">
                <a:solidFill>
                  <a:srgbClr val="BDC6C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8893010" y="288655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8000" u="none" cap="none" strike="noStrike">
                <a:solidFill>
                  <a:srgbClr val="BDC6C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677335" y="1931988"/>
            <a:ext cx="8596668" cy="25954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931333" y="609600"/>
            <a:ext cx="8094134" cy="302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77331" y="4013200"/>
            <a:ext cx="8596668" cy="51424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18" name="Shape 118"/>
          <p:cNvSpPr txBox="1"/>
          <p:nvPr/>
        </p:nvSpPr>
        <p:spPr>
          <a:xfrm>
            <a:off x="541870" y="790377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8000" u="none" cap="none" strike="noStrike">
                <a:solidFill>
                  <a:srgbClr val="BDC6C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8893010" y="288655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8000" u="none" cap="none" strike="noStrike">
                <a:solidFill>
                  <a:srgbClr val="BDC6C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685799" y="609600"/>
            <a:ext cx="8588202" cy="302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77331" y="4013200"/>
            <a:ext cx="8596668" cy="51424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04469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5748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67639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67639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 rot="5400000">
            <a:off x="5994318" y="2582952"/>
            <a:ext cx="5251450" cy="13047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 rot="5400000">
            <a:off x="1581685" y="-294750"/>
            <a:ext cx="5251449" cy="70601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04469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5748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67639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67639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7" name="Shape 137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04469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5748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67639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67639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677335" y="2700866"/>
            <a:ext cx="8596668" cy="182658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i="0" sz="4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77335" y="4527448"/>
            <a:ext cx="8596668" cy="86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77333" y="2160589"/>
            <a:ext cx="4184035" cy="38807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04469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5748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67639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67639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5089969" y="2160589"/>
            <a:ext cx="4184033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04469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5748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67639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67639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75745" y="2160983"/>
            <a:ext cx="418562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675745" y="2737244"/>
            <a:ext cx="4185622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04469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5748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67639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67639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3" type="body"/>
          </p:nvPr>
        </p:nvSpPr>
        <p:spPr>
          <a:xfrm>
            <a:off x="5088382" y="2160983"/>
            <a:ext cx="4185617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4" type="body"/>
          </p:nvPr>
        </p:nvSpPr>
        <p:spPr>
          <a:xfrm>
            <a:off x="5088383" y="2737244"/>
            <a:ext cx="4185616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04469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5748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67639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67639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677333" y="1498604"/>
            <a:ext cx="3854527" cy="127846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760460" y="514924"/>
            <a:ext cx="4513540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04469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5748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67639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67639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x="677333" y="2777068"/>
            <a:ext cx="3854527" cy="25844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562" lvl="1" marL="45706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425" lvl="2" marL="91412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288" lvl="3" marL="1371189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151" lvl="4" marL="182825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013" lvl="5" marL="228531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876" lvl="6" marL="274237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739" lvl="7" marL="319944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03" lvl="8" marL="365650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677333" y="4800600"/>
            <a:ext cx="8596667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i="0" sz="2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5" name="Shape 85"/>
          <p:cNvSpPr/>
          <p:nvPr>
            <p:ph idx="2" type="pic"/>
          </p:nvPr>
        </p:nvSpPr>
        <p:spPr>
          <a:xfrm>
            <a:off x="677333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77333" y="5367337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5D5D5D"/>
            </a:gs>
            <a:gs pos="94000">
              <a:schemeClr val="dk1"/>
            </a:gs>
            <a:gs pos="100000">
              <a:schemeClr val="dk1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-8466"/>
            <a:ext cx="12192000" cy="6866467"/>
            <a:chOff x="0" y="-8466"/>
            <a:chExt cx="12192000" cy="6866467"/>
          </a:xfrm>
        </p:grpSpPr>
        <p:cxnSp>
          <p:nvCxnSpPr>
            <p:cNvPr id="7" name="Shape 7"/>
            <p:cNvCxnSpPr/>
            <p:nvPr/>
          </p:nvCxnSpPr>
          <p:spPr>
            <a:xfrm>
              <a:off x="9371011" y="0"/>
              <a:ext cx="1219199" cy="6858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 flipH="1">
              <a:off x="7425266" y="3681412"/>
              <a:ext cx="4763558" cy="317658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" name="Shape 9"/>
            <p:cNvSpPr/>
            <p:nvPr/>
          </p:nvSpPr>
          <p:spPr>
            <a:xfrm>
              <a:off x="9181475" y="-8466"/>
              <a:ext cx="3007348" cy="6866467"/>
            </a:xfrm>
            <a:custGeom>
              <a:pathLst>
                <a:path extrusionOk="0" h="120000" w="12000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Shape 10"/>
            <p:cNvSpPr/>
            <p:nvPr/>
          </p:nvSpPr>
          <p:spPr>
            <a:xfrm>
              <a:off x="9603442" y="-8466"/>
              <a:ext cx="2588558" cy="68664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Shape 11"/>
            <p:cNvSpPr/>
            <p:nvPr/>
          </p:nvSpPr>
          <p:spPr>
            <a:xfrm>
              <a:off x="8932332" y="3048000"/>
              <a:ext cx="3259667" cy="3809999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9334500" y="-8466"/>
              <a:ext cx="2854326" cy="68664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3A28">
                <a:alpha val="69803"/>
              </a:srgbClr>
            </a:solidFill>
            <a:ln>
              <a:noFill/>
            </a:ln>
          </p:spPr>
        </p:sp>
        <p:sp>
          <p:nvSpPr>
            <p:cNvPr id="13" name="Shape 13"/>
            <p:cNvSpPr/>
            <p:nvPr/>
          </p:nvSpPr>
          <p:spPr>
            <a:xfrm>
              <a:off x="10898729" y="-8466"/>
              <a:ext cx="1290093" cy="6866467"/>
            </a:xfrm>
            <a:custGeom>
              <a:pathLst>
                <a:path extrusionOk="0" h="120000" w="12000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rgbClr val="BDC6C1">
                <a:alpha val="69803"/>
              </a:srgbClr>
            </a:solidFill>
            <a:ln>
              <a:noFill/>
            </a:ln>
          </p:spPr>
        </p:sp>
        <p:sp>
          <p:nvSpPr>
            <p:cNvPr id="14" name="Shape 14"/>
            <p:cNvSpPr/>
            <p:nvPr/>
          </p:nvSpPr>
          <p:spPr>
            <a:xfrm>
              <a:off x="10938999" y="-8466"/>
              <a:ext cx="1249825" cy="68664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Shape 15"/>
            <p:cNvSpPr/>
            <p:nvPr/>
          </p:nvSpPr>
          <p:spPr>
            <a:xfrm>
              <a:off x="10371665" y="3589867"/>
              <a:ext cx="1817159" cy="3268132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013200"/>
              <a:ext cx="448732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Shape 17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04469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5748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67639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67639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67639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67639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6764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6764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ctrTitle"/>
          </p:nvPr>
        </p:nvSpPr>
        <p:spPr>
          <a:xfrm>
            <a:off x="1507066" y="2404533"/>
            <a:ext cx="7766936" cy="16463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5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WHY DO I HAVE TO CITE MY SOURCES?</a:t>
            </a:r>
          </a:p>
        </p:txBody>
      </p:sp>
      <p:sp>
        <p:nvSpPr>
          <p:cNvPr id="144" name="Shape 144"/>
          <p:cNvSpPr txBox="1"/>
          <p:nvPr>
            <p:ph idx="1" type="subTitle"/>
          </p:nvPr>
        </p:nvSpPr>
        <p:spPr>
          <a:xfrm>
            <a:off x="1507066" y="4050832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FEFEF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Why should I bother?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It’s about academic honesty – giving credit where credit is due.</a:t>
            </a: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It’s about protecting yourself in case the information in your research turns out to be inaccurate or biased.</a:t>
            </a: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It makes you look smarter because you’re using other people to back up your claim.</a:t>
            </a: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It’s required.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What do I have to cite?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Things that NEED cited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Exact words (use quotation marks)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Paraphrases of someone else’s words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Concepts or ideas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Facts that are not common knowledge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Artwork (photos, graphics, etc.) that is not your own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What do I have to cite?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Things that do NOT need cited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Your experiences, your observations and insights, your thoughts, and your conclusions about a subject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Your results from lab or field experiments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Your artwork, digital photographs, video, audio, etc.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“Common knowledge," like folklore, common sense observations, myths, urban legends, and historical events (but not historical documents)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Generally-accepted facts, e.g., pollution is bad for the environment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What do I have to cite?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There are three different ways to use someone else’s information: quote (word for word), paraphrase (put it into your own words) and summarize (give the main idea in your own words). 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ALL OF THEM need citations!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rgbClr val="FEFEF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44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When in doubt, cite it!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 review…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77333" y="2160589"/>
            <a:ext cx="8596668" cy="43259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rPr>
              <a:t>The requirement to cite your sources is about academic honesty and good research practice – not to mention making yourself look smarter.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Apothecary">
      <a:dk1>
        <a:srgbClr val="000000"/>
      </a:dk1>
      <a:lt1>
        <a:srgbClr val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