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handoutMasterIdLst>
    <p:handoutMasterId r:id="rId40"/>
  </p:handoutMasterIdLst>
  <p:sldIdLst>
    <p:sldId id="256" r:id="rId2"/>
    <p:sldId id="259" r:id="rId3"/>
    <p:sldId id="271" r:id="rId4"/>
    <p:sldId id="272" r:id="rId5"/>
    <p:sldId id="273" r:id="rId6"/>
    <p:sldId id="274" r:id="rId7"/>
    <p:sldId id="275" r:id="rId8"/>
    <p:sldId id="258" r:id="rId9"/>
    <p:sldId id="276" r:id="rId10"/>
    <p:sldId id="277" r:id="rId11"/>
    <p:sldId id="278" r:id="rId12"/>
    <p:sldId id="279" r:id="rId13"/>
    <p:sldId id="280" r:id="rId14"/>
    <p:sldId id="282" r:id="rId15"/>
    <p:sldId id="265" r:id="rId16"/>
    <p:sldId id="281" r:id="rId17"/>
    <p:sldId id="283" r:id="rId18"/>
    <p:sldId id="284" r:id="rId19"/>
    <p:sldId id="285" r:id="rId20"/>
    <p:sldId id="286" r:id="rId21"/>
    <p:sldId id="287" r:id="rId22"/>
    <p:sldId id="288" r:id="rId23"/>
    <p:sldId id="257" r:id="rId24"/>
    <p:sldId id="289" r:id="rId25"/>
    <p:sldId id="260" r:id="rId26"/>
    <p:sldId id="290" r:id="rId27"/>
    <p:sldId id="291" r:id="rId28"/>
    <p:sldId id="292" r:id="rId29"/>
    <p:sldId id="293" r:id="rId30"/>
    <p:sldId id="261" r:id="rId31"/>
    <p:sldId id="262" r:id="rId32"/>
    <p:sldId id="263" r:id="rId33"/>
    <p:sldId id="264" r:id="rId34"/>
    <p:sldId id="266" r:id="rId35"/>
    <p:sldId id="267" r:id="rId36"/>
    <p:sldId id="268" r:id="rId37"/>
    <p:sldId id="269" r:id="rId38"/>
    <p:sldId id="27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166FF2-D0C1-4F06-A901-E3B074736836}" type="datetimeFigureOut">
              <a:rPr lang="en-US" smtClean="0"/>
              <a:pPr/>
              <a:t>6/9/2010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E73664-1383-4BFC-AF02-BC54B5B9965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47C3CF2-056E-47DE-B0D0-67E2E0B28E8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7C3CF2-056E-47DE-B0D0-67E2E0B28E8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7C3CF2-056E-47DE-B0D0-67E2E0B28E8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5FC09-FF2A-47D8-B8F2-EF32EFA57D75}" type="datetimeFigureOut">
              <a:rPr lang="en-US" smtClean="0"/>
              <a:pPr/>
              <a:t>6/9/2010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7C3CF2-056E-47DE-B0D0-67E2E0B28E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3B5FC09-FF2A-47D8-B8F2-EF32EFA57D75}" type="datetimeFigureOut">
              <a:rPr lang="en-US" smtClean="0"/>
              <a:pPr/>
              <a:t>6/9/2010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47C3CF2-056E-47DE-B0D0-67E2E0B28E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3B5FC09-FF2A-47D8-B8F2-EF32EFA57D75}" type="datetimeFigureOut">
              <a:rPr lang="en-US" smtClean="0"/>
              <a:pPr/>
              <a:t>6/9/2010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47C3CF2-056E-47DE-B0D0-67E2E0B28E8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latin typeface="Berlin Sans FB Demi" pitchFamily="34" charset="0"/>
              </a:rPr>
              <a:t>BOOT CAMP</a:t>
            </a:r>
            <a:endParaRPr lang="en-US" sz="5400" dirty="0">
              <a:latin typeface="Berlin Sans FB Demi" pitchFamily="34" charset="0"/>
            </a:endParaRPr>
          </a:p>
        </p:txBody>
      </p:sp>
      <p:sp>
        <p:nvSpPr>
          <p:cNvPr id="3" name="Subtitle 2"/>
          <p:cNvSpPr>
            <a:spLocks noGrp="1"/>
          </p:cNvSpPr>
          <p:nvPr>
            <p:ph type="subTitle" idx="1"/>
          </p:nvPr>
        </p:nvSpPr>
        <p:spPr/>
        <p:txBody>
          <a:bodyPr/>
          <a:lstStyle/>
          <a:p>
            <a:r>
              <a:rPr lang="en-US" dirty="0" smtClean="0"/>
              <a:t>Language  Arts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sym typeface="Wingdings"/>
              </a:rPr>
              <a:t>Once you’ve identified the </a:t>
            </a:r>
            <a:r>
              <a:rPr lang="en-US" b="1" dirty="0" smtClean="0">
                <a:sym typeface="Wingdings"/>
              </a:rPr>
              <a:t>Subject</a:t>
            </a:r>
            <a:r>
              <a:rPr lang="en-US" dirty="0" smtClean="0">
                <a:sym typeface="Wingdings"/>
              </a:rPr>
              <a:t> &amp; </a:t>
            </a:r>
            <a:r>
              <a:rPr lang="en-US" b="1" dirty="0" smtClean="0">
                <a:sym typeface="Wingdings"/>
              </a:rPr>
              <a:t>Verb</a:t>
            </a:r>
            <a:r>
              <a:rPr lang="en-US" dirty="0" smtClean="0">
                <a:sym typeface="Wingdings"/>
              </a:rPr>
              <a:t>,   you must identify the verb type before you can move on.</a:t>
            </a:r>
          </a:p>
          <a:p>
            <a:pPr>
              <a:buNone/>
            </a:pPr>
            <a:endParaRPr lang="en-US" dirty="0" smtClean="0">
              <a:sym typeface="Wingdings"/>
            </a:endParaRPr>
          </a:p>
          <a:p>
            <a:pPr>
              <a:buNone/>
            </a:pPr>
            <a:r>
              <a:rPr lang="en-US" dirty="0" smtClean="0">
                <a:sym typeface="Wingdings"/>
              </a:rPr>
              <a:t></a:t>
            </a:r>
            <a:r>
              <a:rPr lang="en-US" dirty="0" smtClean="0"/>
              <a:t> If the verb is a LINKING verb, then you look for P.A./P.N.  (examples of LVs:  am, is, are, was, were, been, being, become, smells, feels, etc.)</a:t>
            </a:r>
          </a:p>
          <a:p>
            <a:pPr>
              <a:buNone/>
            </a:pPr>
            <a:endParaRPr lang="en-US" dirty="0" smtClean="0">
              <a:sym typeface="Wingdings"/>
            </a:endParaRPr>
          </a:p>
          <a:p>
            <a:pPr>
              <a:buNone/>
            </a:pPr>
            <a:r>
              <a:rPr lang="en-US" dirty="0" smtClean="0">
                <a:sym typeface="Wingdings"/>
              </a:rPr>
              <a:t></a:t>
            </a:r>
            <a:r>
              <a:rPr lang="en-US" dirty="0" smtClean="0"/>
              <a:t> if the verb is an ACTION verb, then you look for I.O./D.O.</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p.n.</a:t>
            </a:r>
            <a:r>
              <a:rPr lang="en-US" sz="2800" dirty="0" smtClean="0"/>
              <a:t>	</a:t>
            </a:r>
            <a:r>
              <a:rPr lang="en-US" sz="2800" u="sng" dirty="0" smtClean="0"/>
              <a:t>Predicate Nominative</a:t>
            </a:r>
            <a:endParaRPr lang="en-US" sz="2800" dirty="0" smtClean="0"/>
          </a:p>
          <a:p>
            <a:pPr>
              <a:buNone/>
            </a:pPr>
            <a:r>
              <a:rPr lang="en-US" sz="2800" dirty="0" smtClean="0"/>
              <a:t>A NOUN, in the predicate, that modifies the SUBJECT.</a:t>
            </a:r>
          </a:p>
          <a:p>
            <a:pPr>
              <a:buNone/>
            </a:pPr>
            <a:r>
              <a:rPr lang="en-US" sz="2800" dirty="0" smtClean="0"/>
              <a:t>			Example:  The pizza is pepperoni.</a:t>
            </a:r>
          </a:p>
          <a:p>
            <a:pPr>
              <a:buNone/>
            </a:pPr>
            <a:endParaRPr lang="en-US" sz="2800" dirty="0" smtClean="0"/>
          </a:p>
          <a:p>
            <a:pPr>
              <a:buNone/>
            </a:pPr>
            <a:r>
              <a:rPr lang="en-US" sz="2800" b="1" dirty="0" smtClean="0"/>
              <a:t>p.a.</a:t>
            </a:r>
            <a:r>
              <a:rPr lang="en-US" sz="2800" dirty="0" smtClean="0"/>
              <a:t>	</a:t>
            </a:r>
            <a:r>
              <a:rPr lang="en-US" sz="2800" u="sng" dirty="0" smtClean="0"/>
              <a:t>Predicate Adjective</a:t>
            </a:r>
            <a:endParaRPr lang="en-US" sz="2800" dirty="0" smtClean="0"/>
          </a:p>
          <a:p>
            <a:pPr>
              <a:buNone/>
            </a:pPr>
            <a:r>
              <a:rPr lang="en-US" sz="2800" dirty="0" smtClean="0"/>
              <a:t>An ADJECTIVE, in the predicate, that describes the   SUBJECT.</a:t>
            </a:r>
          </a:p>
          <a:p>
            <a:pPr>
              <a:buNone/>
            </a:pPr>
            <a:r>
              <a:rPr lang="en-US" sz="2800" dirty="0" smtClean="0"/>
              <a:t>			Example:   The pizza is cheesy.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a:xfrm>
            <a:off x="914400" y="1783560"/>
            <a:ext cx="7772400" cy="5074440"/>
          </a:xfrm>
        </p:spPr>
        <p:txBody>
          <a:bodyPr>
            <a:normAutofit fontScale="92500" lnSpcReduction="20000"/>
          </a:bodyPr>
          <a:lstStyle/>
          <a:p>
            <a:pPr>
              <a:buNone/>
            </a:pPr>
            <a:r>
              <a:rPr lang="en-US" b="1" dirty="0" err="1" smtClean="0"/>
              <a:t>d.o</a:t>
            </a:r>
            <a:r>
              <a:rPr lang="en-US" b="1" dirty="0" smtClean="0"/>
              <a:t>.</a:t>
            </a:r>
            <a:r>
              <a:rPr lang="en-US" dirty="0" smtClean="0"/>
              <a:t>	</a:t>
            </a:r>
            <a:r>
              <a:rPr lang="en-US" u="sng" dirty="0" smtClean="0"/>
              <a:t>Direct Object</a:t>
            </a:r>
            <a:endParaRPr lang="en-US" dirty="0" smtClean="0"/>
          </a:p>
          <a:p>
            <a:pPr>
              <a:buNone/>
            </a:pPr>
            <a:r>
              <a:rPr lang="en-US" dirty="0" smtClean="0"/>
              <a:t>		</a:t>
            </a:r>
            <a:r>
              <a:rPr lang="en-US" i="1" dirty="0" smtClean="0"/>
              <a:t>Answers these questions </a:t>
            </a:r>
            <a:r>
              <a:rPr lang="en-US" b="1" i="1" dirty="0" smtClean="0">
                <a:solidFill>
                  <a:srgbClr val="FFFF00"/>
                </a:solidFill>
              </a:rPr>
              <a:t>after the verb</a:t>
            </a:r>
            <a:r>
              <a:rPr lang="en-US" i="1" dirty="0" smtClean="0"/>
              <a:t>:</a:t>
            </a:r>
            <a:endParaRPr lang="en-US" dirty="0" smtClean="0"/>
          </a:p>
          <a:p>
            <a:pPr>
              <a:buNone/>
            </a:pPr>
            <a:r>
              <a:rPr lang="en-US" dirty="0" smtClean="0"/>
              <a:t>			Whom?</a:t>
            </a:r>
          </a:p>
          <a:p>
            <a:pPr>
              <a:buNone/>
            </a:pPr>
            <a:r>
              <a:rPr lang="en-US" dirty="0" smtClean="0"/>
              <a:t>			What?</a:t>
            </a:r>
          </a:p>
          <a:p>
            <a:pPr>
              <a:buNone/>
            </a:pPr>
            <a:r>
              <a:rPr lang="en-US" dirty="0" smtClean="0"/>
              <a:t> </a:t>
            </a:r>
          </a:p>
          <a:p>
            <a:pPr>
              <a:buNone/>
            </a:pPr>
            <a:r>
              <a:rPr lang="en-US" dirty="0" smtClean="0"/>
              <a:t>	Examples:   Michael sold cookies.</a:t>
            </a:r>
          </a:p>
          <a:p>
            <a:pPr>
              <a:buNone/>
            </a:pPr>
            <a:r>
              <a:rPr lang="en-US" dirty="0" smtClean="0"/>
              <a:t> </a:t>
            </a:r>
            <a:r>
              <a:rPr lang="en-US" i="1" dirty="0" smtClean="0"/>
              <a:t>                            	(Michael sold what? Sold cookies.)</a:t>
            </a:r>
          </a:p>
          <a:p>
            <a:pPr>
              <a:buNone/>
            </a:pPr>
            <a:r>
              <a:rPr lang="en-US" dirty="0" smtClean="0"/>
              <a:t>			     I gave money.</a:t>
            </a:r>
          </a:p>
          <a:p>
            <a:pPr>
              <a:buNone/>
            </a:pPr>
            <a:r>
              <a:rPr lang="en-US" dirty="0" smtClean="0"/>
              <a:t> 			   </a:t>
            </a:r>
            <a:r>
              <a:rPr lang="en-US" i="1" dirty="0" smtClean="0"/>
              <a:t> 	(I gave what?  Gave money.)</a:t>
            </a:r>
            <a:endParaRPr lang="en-US" dirty="0" smtClean="0"/>
          </a:p>
          <a:p>
            <a:pPr>
              <a:buNone/>
            </a:pPr>
            <a:r>
              <a:rPr lang="en-US" dirty="0" smtClean="0"/>
              <a:t>    			     Jose hugged Sara.</a:t>
            </a:r>
          </a:p>
          <a:p>
            <a:pPr>
              <a:buNone/>
            </a:pPr>
            <a:r>
              <a:rPr lang="en-US" i="1" dirty="0" smtClean="0"/>
              <a:t> 				(Jose hugged who? Hugged Sara.)</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a:xfrm>
            <a:off x="914400" y="1783560"/>
            <a:ext cx="7772400" cy="5074440"/>
          </a:xfrm>
        </p:spPr>
        <p:txBody>
          <a:bodyPr>
            <a:normAutofit fontScale="85000" lnSpcReduction="10000"/>
          </a:bodyPr>
          <a:lstStyle/>
          <a:p>
            <a:pPr>
              <a:buNone/>
            </a:pPr>
            <a:r>
              <a:rPr lang="en-US" b="1" dirty="0" err="1" smtClean="0"/>
              <a:t>i.o</a:t>
            </a:r>
            <a:r>
              <a:rPr lang="en-US" dirty="0" smtClean="0"/>
              <a:t> 	</a:t>
            </a:r>
            <a:r>
              <a:rPr lang="en-US" u="sng" dirty="0" smtClean="0"/>
              <a:t>Indirect Object</a:t>
            </a:r>
            <a:endParaRPr lang="en-US" dirty="0" smtClean="0"/>
          </a:p>
          <a:p>
            <a:pPr>
              <a:buNone/>
            </a:pPr>
            <a:r>
              <a:rPr lang="en-US" dirty="0" smtClean="0"/>
              <a:t>		</a:t>
            </a:r>
            <a:r>
              <a:rPr lang="en-US" i="1" dirty="0" smtClean="0"/>
              <a:t>Answers these questions:</a:t>
            </a:r>
            <a:endParaRPr lang="en-US" b="1" dirty="0" smtClean="0"/>
          </a:p>
          <a:p>
            <a:pPr>
              <a:buNone/>
            </a:pPr>
            <a:r>
              <a:rPr lang="en-US" dirty="0" smtClean="0"/>
              <a:t>			To Whom?		For Whom?</a:t>
            </a:r>
          </a:p>
          <a:p>
            <a:pPr>
              <a:buNone/>
            </a:pPr>
            <a:r>
              <a:rPr lang="en-US" dirty="0" smtClean="0"/>
              <a:t>			To What?		For What?</a:t>
            </a:r>
          </a:p>
          <a:p>
            <a:pPr>
              <a:buNone/>
            </a:pPr>
            <a:r>
              <a:rPr lang="en-US" dirty="0" smtClean="0"/>
              <a:t> 					</a:t>
            </a:r>
            <a:r>
              <a:rPr lang="en-US" b="1" i="1" dirty="0" smtClean="0">
                <a:solidFill>
                  <a:srgbClr val="FFFF00"/>
                </a:solidFill>
              </a:rPr>
              <a:t> (ask after the D.O.)</a:t>
            </a:r>
            <a:endParaRPr lang="en-US" dirty="0" smtClean="0">
              <a:solidFill>
                <a:srgbClr val="FFFF00"/>
              </a:solidFill>
            </a:endParaRPr>
          </a:p>
          <a:p>
            <a:pPr>
              <a:buNone/>
            </a:pPr>
            <a:r>
              <a:rPr lang="en-US" dirty="0" smtClean="0"/>
              <a:t>		Examples:   Kyle sold Vanessa cookies.</a:t>
            </a:r>
          </a:p>
          <a:p>
            <a:pPr>
              <a:buNone/>
            </a:pPr>
            <a:r>
              <a:rPr lang="en-US" sz="2400" dirty="0" smtClean="0"/>
              <a:t>			(</a:t>
            </a:r>
            <a:r>
              <a:rPr lang="en-US" sz="2400" i="1" dirty="0" smtClean="0"/>
              <a:t>Kyle sold cookies to whom? To Vanessa.)</a:t>
            </a:r>
          </a:p>
          <a:p>
            <a:pPr>
              <a:buNone/>
            </a:pPr>
            <a:r>
              <a:rPr lang="en-US" dirty="0" smtClean="0"/>
              <a:t>			          I gave Nick and Kelsey good grades.</a:t>
            </a:r>
          </a:p>
          <a:p>
            <a:pPr>
              <a:buNone/>
            </a:pPr>
            <a:r>
              <a:rPr lang="en-US" sz="2400" i="1" dirty="0" smtClean="0"/>
              <a:t>			(I gave grades to whom? To Nick and Kelsey.)</a:t>
            </a:r>
          </a:p>
          <a:p>
            <a:pPr>
              <a:buNone/>
            </a:pPr>
            <a:r>
              <a:rPr lang="en-US" dirty="0" smtClean="0"/>
              <a:t>                                     John gave the Red Cross a donation.</a:t>
            </a:r>
          </a:p>
          <a:p>
            <a:pPr>
              <a:buNone/>
            </a:pPr>
            <a:r>
              <a:rPr lang="en-US" sz="2400" i="1" dirty="0" smtClean="0"/>
              <a:t>			(John gave a donation to what? To the Red Cross</a:t>
            </a:r>
            <a:r>
              <a:rPr lang="en-US" sz="2400" dirty="0" smtClean="0"/>
              <a:t>.)</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p:txBody>
          <a:bodyPr/>
          <a:lstStyle/>
          <a:p>
            <a:pPr>
              <a:buNone/>
            </a:pPr>
            <a:r>
              <a:rPr lang="en-US" dirty="0" smtClean="0"/>
              <a:t>Important Note:</a:t>
            </a:r>
          </a:p>
          <a:p>
            <a:pPr>
              <a:buNone/>
            </a:pPr>
            <a:r>
              <a:rPr lang="en-US" b="1" i="1" dirty="0" smtClean="0"/>
              <a:t>Indirect Objects </a:t>
            </a:r>
            <a:r>
              <a:rPr lang="en-US" dirty="0" smtClean="0"/>
              <a:t>can only come </a:t>
            </a:r>
            <a:r>
              <a:rPr lang="en-US" b="1" u="sng" dirty="0" smtClean="0"/>
              <a:t>BEFORE </a:t>
            </a:r>
          </a:p>
          <a:p>
            <a:pPr>
              <a:buNone/>
            </a:pPr>
            <a:r>
              <a:rPr lang="en-US" b="1" i="1" dirty="0" smtClean="0"/>
              <a:t>Direct Objects</a:t>
            </a:r>
            <a:r>
              <a:rPr lang="en-US" dirty="0" smtClean="0"/>
              <a:t>.  They cannot be reversed.  </a:t>
            </a:r>
          </a:p>
          <a:p>
            <a:pPr>
              <a:buNone/>
            </a:pPr>
            <a:endParaRPr lang="en-US" dirty="0" smtClean="0"/>
          </a:p>
          <a:p>
            <a:pPr>
              <a:buNone/>
            </a:pPr>
            <a:r>
              <a:rPr lang="en-US" dirty="0" smtClean="0"/>
              <a:t>Therefore, on a multiple choice test,</a:t>
            </a:r>
          </a:p>
          <a:p>
            <a:pPr>
              <a:buNone/>
            </a:pPr>
            <a:r>
              <a:rPr lang="en-US" dirty="0" smtClean="0"/>
              <a:t>If you see S-V-DO-IO as an answer choice,</a:t>
            </a:r>
          </a:p>
          <a:p>
            <a:pPr>
              <a:buNone/>
            </a:pPr>
            <a:r>
              <a:rPr lang="en-US" dirty="0" smtClean="0"/>
              <a:t>That is always a </a:t>
            </a:r>
            <a:r>
              <a:rPr lang="en-US" dirty="0" err="1" smtClean="0"/>
              <a:t>distractor</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Writing Prompts</a:t>
            </a:r>
            <a:endParaRPr lang="en-US" dirty="0"/>
          </a:p>
        </p:txBody>
      </p:sp>
      <p:sp>
        <p:nvSpPr>
          <p:cNvPr id="3" name="Content Placeholder 2"/>
          <p:cNvSpPr>
            <a:spLocks noGrp="1"/>
          </p:cNvSpPr>
          <p:nvPr>
            <p:ph idx="1"/>
          </p:nvPr>
        </p:nvSpPr>
        <p:spPr>
          <a:xfrm>
            <a:off x="914400" y="1569240"/>
            <a:ext cx="7772400" cy="5060160"/>
          </a:xfrm>
        </p:spPr>
        <p:txBody>
          <a:bodyPr>
            <a:normAutofit fontScale="85000" lnSpcReduction="20000"/>
          </a:bodyPr>
          <a:lstStyle/>
          <a:p>
            <a:pPr>
              <a:buNone/>
            </a:pPr>
            <a:r>
              <a:rPr lang="en-US" dirty="0" smtClean="0"/>
              <a:t>Timed writing prompts have a specific format.</a:t>
            </a:r>
          </a:p>
          <a:p>
            <a:pPr>
              <a:buNone/>
            </a:pPr>
            <a:endParaRPr lang="en-US" b="1" u="sng" dirty="0" smtClean="0">
              <a:solidFill>
                <a:srgbClr val="FFFF00"/>
              </a:solidFill>
            </a:endParaRPr>
          </a:p>
          <a:p>
            <a:pPr>
              <a:buNone/>
            </a:pPr>
            <a:r>
              <a:rPr lang="en-US" b="1" u="sng" dirty="0" smtClean="0">
                <a:solidFill>
                  <a:srgbClr val="FFFF00"/>
                </a:solidFill>
              </a:rPr>
              <a:t>Writing Situation </a:t>
            </a:r>
            <a:r>
              <a:rPr lang="en-US" dirty="0" smtClean="0"/>
              <a:t>(The "A" Part)</a:t>
            </a:r>
          </a:p>
          <a:p>
            <a:pPr>
              <a:buNone/>
            </a:pPr>
            <a:r>
              <a:rPr lang="en-US" dirty="0" smtClean="0"/>
              <a:t>	- One sentence introducing the general topic.</a:t>
            </a:r>
          </a:p>
          <a:p>
            <a:pPr>
              <a:buNone/>
            </a:pPr>
            <a:r>
              <a:rPr lang="en-US" dirty="0" smtClean="0"/>
              <a:t>	- One to two sentences providing some broader context.</a:t>
            </a:r>
          </a:p>
          <a:p>
            <a:pPr>
              <a:buNone/>
            </a:pPr>
            <a:endParaRPr lang="en-US" b="1" u="sng" dirty="0" smtClean="0"/>
          </a:p>
          <a:p>
            <a:pPr>
              <a:buNone/>
            </a:pPr>
            <a:r>
              <a:rPr lang="en-US" b="1" u="sng" dirty="0" smtClean="0">
                <a:solidFill>
                  <a:srgbClr val="FFFF00"/>
                </a:solidFill>
              </a:rPr>
              <a:t>Directions for Writing </a:t>
            </a:r>
            <a:r>
              <a:rPr lang="en-US" dirty="0" smtClean="0"/>
              <a:t>(The "B" Part)</a:t>
            </a:r>
          </a:p>
          <a:p>
            <a:pPr>
              <a:buNone/>
            </a:pPr>
            <a:r>
              <a:rPr lang="en-US" dirty="0" smtClean="0"/>
              <a:t>	- Writer's Task includes format, purpose, and audience.</a:t>
            </a:r>
          </a:p>
          <a:p>
            <a:pPr>
              <a:buNone/>
            </a:pPr>
            <a:r>
              <a:rPr lang="en-US" dirty="0" smtClean="0"/>
              <a:t>	- Defines parameters for length expectations.  (ex: In 2-3 paragraphs, write...)</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a:xfrm>
            <a:off x="914400" y="1371600"/>
            <a:ext cx="7772400" cy="4983960"/>
          </a:xfrm>
        </p:spPr>
        <p:txBody>
          <a:bodyPr>
            <a:normAutofit fontScale="77500" lnSpcReduction="20000"/>
          </a:bodyPr>
          <a:lstStyle/>
          <a:p>
            <a:pPr>
              <a:buNone/>
            </a:pPr>
            <a:r>
              <a:rPr lang="en-US" b="1" dirty="0" smtClean="0"/>
              <a:t>Writing Situation </a:t>
            </a:r>
            <a:endParaRPr lang="en-US" dirty="0" smtClean="0"/>
          </a:p>
          <a:p>
            <a:pPr>
              <a:buNone/>
            </a:pPr>
            <a:r>
              <a:rPr lang="en-US" dirty="0" smtClean="0"/>
              <a:t>Characters in </a:t>
            </a:r>
            <a:r>
              <a:rPr lang="en-US" i="1" dirty="0" smtClean="0"/>
              <a:t>Romeo and Juliet</a:t>
            </a:r>
            <a:r>
              <a:rPr lang="en-US" dirty="0" smtClean="0"/>
              <a:t> face many problems throughout the play.  Some of those problems include, but are not limited to, family feuds, arranged marriage, illiteracy, and banishment.</a:t>
            </a:r>
          </a:p>
          <a:p>
            <a:pPr>
              <a:buNone/>
            </a:pPr>
            <a:r>
              <a:rPr lang="en-US" dirty="0" smtClean="0"/>
              <a:t> </a:t>
            </a:r>
          </a:p>
          <a:p>
            <a:pPr>
              <a:buNone/>
            </a:pPr>
            <a:r>
              <a:rPr lang="en-US" b="1" dirty="0" smtClean="0"/>
              <a:t>Directions for Writing </a:t>
            </a:r>
            <a:endParaRPr lang="en-US" dirty="0" smtClean="0"/>
          </a:p>
          <a:p>
            <a:pPr>
              <a:buNone/>
            </a:pPr>
            <a:r>
              <a:rPr lang="en-US" dirty="0" smtClean="0"/>
              <a:t>Think about ONE problem that characters from </a:t>
            </a:r>
            <a:r>
              <a:rPr lang="en-US" i="1" dirty="0" smtClean="0"/>
              <a:t>Romeo and Juliet</a:t>
            </a:r>
            <a:r>
              <a:rPr lang="en-US" dirty="0" smtClean="0"/>
              <a:t> face during the course of the play.  Write an essay in which you:</a:t>
            </a:r>
          </a:p>
          <a:p>
            <a:pPr>
              <a:buNone/>
            </a:pPr>
            <a:r>
              <a:rPr lang="en-US" dirty="0" smtClean="0"/>
              <a:t> </a:t>
            </a:r>
          </a:p>
          <a:p>
            <a:pPr lvl="0">
              <a:buNone/>
            </a:pPr>
            <a:r>
              <a:rPr lang="en-US" dirty="0" smtClean="0"/>
              <a:t>- Identify the problem</a:t>
            </a:r>
          </a:p>
          <a:p>
            <a:pPr lvl="0">
              <a:buNone/>
            </a:pPr>
            <a:r>
              <a:rPr lang="en-US" dirty="0" smtClean="0"/>
              <a:t>- Examine different characters’ points of view on the problem</a:t>
            </a:r>
          </a:p>
          <a:p>
            <a:pPr lvl="0">
              <a:buNone/>
            </a:pPr>
            <a:r>
              <a:rPr lang="en-US" dirty="0" smtClean="0"/>
              <a:t>- Suggest a solution to the problem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p:txBody>
          <a:bodyPr/>
          <a:lstStyle/>
          <a:p>
            <a:pPr>
              <a:buNone/>
            </a:pPr>
            <a:r>
              <a:rPr lang="en-US" dirty="0" smtClean="0"/>
              <a:t>First, identify all the possible topics you could write about.  For this prompt, some of the suggestions are:</a:t>
            </a:r>
          </a:p>
          <a:p>
            <a:pPr>
              <a:buNone/>
            </a:pPr>
            <a:r>
              <a:rPr lang="en-US" dirty="0" smtClean="0"/>
              <a:t>		- </a:t>
            </a:r>
            <a:r>
              <a:rPr lang="en-US" dirty="0" smtClean="0">
                <a:solidFill>
                  <a:schemeClr val="accent2">
                    <a:lumMod val="40000"/>
                    <a:lumOff val="60000"/>
                  </a:schemeClr>
                </a:solidFill>
              </a:rPr>
              <a:t>Family Feuds </a:t>
            </a:r>
            <a:r>
              <a:rPr lang="en-US" dirty="0" smtClean="0"/>
              <a:t>(</a:t>
            </a:r>
            <a:r>
              <a:rPr lang="en-US" dirty="0" err="1" smtClean="0"/>
              <a:t>Montagues</a:t>
            </a:r>
            <a:r>
              <a:rPr lang="en-US" dirty="0" smtClean="0"/>
              <a:t> vs. </a:t>
            </a:r>
            <a:r>
              <a:rPr lang="en-US" dirty="0" err="1" smtClean="0"/>
              <a:t>Capulets</a:t>
            </a:r>
            <a:r>
              <a:rPr lang="en-US" dirty="0" smtClean="0"/>
              <a:t>)</a:t>
            </a:r>
          </a:p>
          <a:p>
            <a:pPr>
              <a:buNone/>
            </a:pPr>
            <a:r>
              <a:rPr lang="en-US" dirty="0" smtClean="0"/>
              <a:t>		- </a:t>
            </a:r>
            <a:r>
              <a:rPr lang="en-US" dirty="0" smtClean="0">
                <a:solidFill>
                  <a:schemeClr val="accent2">
                    <a:lumMod val="40000"/>
                    <a:lumOff val="60000"/>
                  </a:schemeClr>
                </a:solidFill>
              </a:rPr>
              <a:t>Arranged Marriage </a:t>
            </a:r>
            <a:r>
              <a:rPr lang="en-US" dirty="0" smtClean="0"/>
              <a:t>(Juliet &amp; Paris)</a:t>
            </a:r>
          </a:p>
          <a:p>
            <a:pPr>
              <a:buNone/>
            </a:pPr>
            <a:r>
              <a:rPr lang="en-US" dirty="0" smtClean="0"/>
              <a:t>		- </a:t>
            </a:r>
            <a:r>
              <a:rPr lang="en-US" dirty="0" smtClean="0">
                <a:solidFill>
                  <a:schemeClr val="accent2">
                    <a:lumMod val="40000"/>
                    <a:lumOff val="60000"/>
                  </a:schemeClr>
                </a:solidFill>
              </a:rPr>
              <a:t>Illiteracy</a:t>
            </a:r>
            <a:r>
              <a:rPr lang="en-US" dirty="0" smtClean="0"/>
              <a:t> </a:t>
            </a:r>
            <a:r>
              <a:rPr lang="en-US" sz="2400" dirty="0" smtClean="0"/>
              <a:t>(The Servant accidentally invited 		    Romeo-the-Montague to the Capulet party.)</a:t>
            </a:r>
          </a:p>
          <a:p>
            <a:pPr>
              <a:buNone/>
            </a:pPr>
            <a:r>
              <a:rPr lang="en-US" dirty="0" smtClean="0"/>
              <a:t>		- </a:t>
            </a:r>
            <a:r>
              <a:rPr lang="en-US" dirty="0" smtClean="0">
                <a:solidFill>
                  <a:schemeClr val="accent2">
                    <a:lumMod val="40000"/>
                    <a:lumOff val="60000"/>
                  </a:schemeClr>
                </a:solidFill>
              </a:rPr>
              <a:t>Banishment </a:t>
            </a:r>
            <a:r>
              <a:rPr lang="en-US" sz="2400" dirty="0" smtClean="0"/>
              <a:t>(Romeo is banished to Mantua                        	    for killing </a:t>
            </a:r>
            <a:r>
              <a:rPr lang="en-US" sz="2400" dirty="0" err="1" smtClean="0"/>
              <a:t>Tybalt</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Decide which of the topics you know the </a:t>
            </a:r>
            <a:r>
              <a:rPr lang="en-US" b="1" dirty="0" smtClean="0"/>
              <a:t>most</a:t>
            </a:r>
            <a:r>
              <a:rPr lang="en-US" b="1" i="1" dirty="0" smtClean="0"/>
              <a:t> </a:t>
            </a:r>
            <a:r>
              <a:rPr lang="en-US" dirty="0" smtClean="0"/>
              <a:t>about, and make a jot list or </a:t>
            </a:r>
            <a:r>
              <a:rPr lang="en-US" dirty="0" err="1" smtClean="0"/>
              <a:t>prewrite</a:t>
            </a:r>
            <a:r>
              <a:rPr lang="en-US" dirty="0" smtClean="0"/>
              <a:t>.  </a:t>
            </a:r>
          </a:p>
          <a:p>
            <a:pPr>
              <a:buNone/>
            </a:pPr>
            <a:r>
              <a:rPr lang="en-US" dirty="0" smtClean="0"/>
              <a:t>Notice there are </a:t>
            </a:r>
            <a:r>
              <a:rPr lang="en-US" u="sng" dirty="0" smtClean="0"/>
              <a:t>THREE</a:t>
            </a:r>
            <a:r>
              <a:rPr lang="en-US" dirty="0" smtClean="0"/>
              <a:t> parts to this prompt.  </a:t>
            </a:r>
          </a:p>
          <a:p>
            <a:pPr>
              <a:buNone/>
            </a:pPr>
            <a:r>
              <a:rPr lang="en-US" dirty="0" smtClean="0"/>
              <a:t>It is very important that you answer </a:t>
            </a:r>
          </a:p>
          <a:p>
            <a:pPr>
              <a:buNone/>
            </a:pPr>
            <a:r>
              <a:rPr lang="en-US" dirty="0" smtClean="0"/>
              <a:t>	</a:t>
            </a:r>
            <a:r>
              <a:rPr lang="en-US" b="1" u="sng" dirty="0" smtClean="0">
                <a:solidFill>
                  <a:srgbClr val="FFFF00"/>
                </a:solidFill>
              </a:rPr>
              <a:t>all THREE parts</a:t>
            </a:r>
            <a:r>
              <a:rPr lang="en-US" b="1" dirty="0" smtClean="0">
                <a:solidFill>
                  <a:srgbClr val="FFFF00"/>
                </a:solidFill>
              </a:rPr>
              <a:t> </a:t>
            </a:r>
            <a:r>
              <a:rPr lang="en-US" dirty="0" smtClean="0"/>
              <a:t>of the writing prompt.</a:t>
            </a:r>
          </a:p>
          <a:p>
            <a:pPr lvl="0">
              <a:buNone/>
            </a:pPr>
            <a:r>
              <a:rPr lang="en-US" dirty="0" smtClean="0"/>
              <a:t>	</a:t>
            </a:r>
            <a:r>
              <a:rPr lang="en-US" dirty="0" smtClean="0">
                <a:solidFill>
                  <a:schemeClr val="accent2">
                    <a:lumMod val="60000"/>
                    <a:lumOff val="40000"/>
                  </a:schemeClr>
                </a:solidFill>
              </a:rPr>
              <a:t>1. Identify the problem</a:t>
            </a:r>
          </a:p>
          <a:p>
            <a:pPr lvl="0">
              <a:buNone/>
            </a:pPr>
            <a:r>
              <a:rPr lang="en-US" dirty="0" smtClean="0">
                <a:solidFill>
                  <a:schemeClr val="accent2">
                    <a:lumMod val="60000"/>
                    <a:lumOff val="40000"/>
                  </a:schemeClr>
                </a:solidFill>
              </a:rPr>
              <a:t>	2. Examine different characters’ points of  	view on the problem</a:t>
            </a:r>
          </a:p>
          <a:p>
            <a:pPr lvl="0">
              <a:buNone/>
            </a:pPr>
            <a:r>
              <a:rPr lang="en-US" dirty="0" smtClean="0">
                <a:solidFill>
                  <a:schemeClr val="accent2">
                    <a:lumMod val="60000"/>
                    <a:lumOff val="40000"/>
                  </a:schemeClr>
                </a:solidFill>
              </a:rPr>
              <a:t>	3. Suggest a solution to the problem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a:xfrm>
            <a:off x="838200" y="1447800"/>
            <a:ext cx="8077200" cy="5105400"/>
          </a:xfrm>
        </p:spPr>
        <p:txBody>
          <a:bodyPr>
            <a:normAutofit fontScale="92500" lnSpcReduction="20000"/>
          </a:bodyPr>
          <a:lstStyle/>
          <a:p>
            <a:pPr lvl="0">
              <a:buNone/>
            </a:pPr>
            <a:r>
              <a:rPr lang="en-US" dirty="0" smtClean="0"/>
              <a:t>Let’s pretend we chose </a:t>
            </a:r>
            <a:r>
              <a:rPr lang="en-US" b="1" i="1" u="sng" dirty="0" smtClean="0"/>
              <a:t>Illiteracy</a:t>
            </a:r>
            <a:r>
              <a:rPr lang="en-US" dirty="0" smtClean="0"/>
              <a:t> as our topic.</a:t>
            </a:r>
          </a:p>
          <a:p>
            <a:pPr marL="582930" lvl="0" indent="-514350">
              <a:buNone/>
            </a:pPr>
            <a:r>
              <a:rPr lang="en-US" dirty="0" smtClean="0">
                <a:solidFill>
                  <a:schemeClr val="accent2">
                    <a:lumMod val="60000"/>
                    <a:lumOff val="40000"/>
                  </a:schemeClr>
                </a:solidFill>
              </a:rPr>
              <a:t>1. Identify the problem.</a:t>
            </a:r>
          </a:p>
          <a:p>
            <a:pPr marL="582930" lvl="0" indent="-514350">
              <a:buNone/>
            </a:pPr>
            <a:r>
              <a:rPr lang="en-US" dirty="0" smtClean="0">
                <a:solidFill>
                  <a:schemeClr val="accent2">
                    <a:lumMod val="60000"/>
                    <a:lumOff val="40000"/>
                  </a:schemeClr>
                </a:solidFill>
              </a:rPr>
              <a:t>	Many servants and lower-class citizens were not educated in Shakespearean times, so illiterate people were forced to rely on the educated to read information for them.  Because Lord Capulet’s servant was told to deliver invitations to the ball and he couldn’t read, he asked a stranger to read the list to him, and then invited that stranger to the party…not knowing the stranger was a Montague.  Servants and lower-class people had to depend on other people for information.</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 </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Noun</a:t>
            </a:r>
            <a:r>
              <a:rPr lang="en-US" sz="2800" dirty="0" smtClean="0"/>
              <a:t>:  Name of a person, place, thing, or idea.</a:t>
            </a:r>
          </a:p>
          <a:p>
            <a:pPr>
              <a:buNone/>
            </a:pPr>
            <a:endParaRPr lang="en-US" sz="2800" b="1" dirty="0" smtClean="0"/>
          </a:p>
          <a:p>
            <a:pPr>
              <a:buNone/>
            </a:pPr>
            <a:r>
              <a:rPr lang="en-US" sz="2800" b="1" dirty="0" smtClean="0"/>
              <a:t>Pronoun</a:t>
            </a:r>
            <a:r>
              <a:rPr lang="en-US" sz="2800" dirty="0" smtClean="0"/>
              <a:t>:  A word that can take the place of a noun</a:t>
            </a:r>
          </a:p>
          <a:p>
            <a:pPr>
              <a:buNone/>
            </a:pPr>
            <a:r>
              <a:rPr lang="en-US" sz="2800" dirty="0" smtClean="0"/>
              <a:t>1</a:t>
            </a:r>
            <a:r>
              <a:rPr lang="en-US" sz="2800" baseline="30000" dirty="0" smtClean="0"/>
              <a:t>st</a:t>
            </a:r>
            <a:r>
              <a:rPr lang="en-US" sz="2800" dirty="0" smtClean="0"/>
              <a:t> Person:   I, we, my, our, etc. 			</a:t>
            </a:r>
          </a:p>
          <a:p>
            <a:pPr>
              <a:buNone/>
            </a:pPr>
            <a:r>
              <a:rPr lang="en-US" sz="2800" dirty="0" smtClean="0"/>
              <a:t>2</a:t>
            </a:r>
            <a:r>
              <a:rPr lang="en-US" sz="2800" baseline="30000" dirty="0" smtClean="0"/>
              <a:t>nd</a:t>
            </a:r>
            <a:r>
              <a:rPr lang="en-US" sz="2800" dirty="0" smtClean="0"/>
              <a:t> Person:  you, your, yours</a:t>
            </a:r>
          </a:p>
          <a:p>
            <a:pPr>
              <a:buNone/>
            </a:pPr>
            <a:r>
              <a:rPr lang="en-US" sz="2800" dirty="0" smtClean="0"/>
              <a:t>3</a:t>
            </a:r>
            <a:r>
              <a:rPr lang="en-US" sz="2800" baseline="30000" dirty="0" smtClean="0"/>
              <a:t>rd</a:t>
            </a:r>
            <a:r>
              <a:rPr lang="en-US" sz="2800" dirty="0" smtClean="0"/>
              <a:t> Person:   he, she, it, they, his, hers, their, theirs</a:t>
            </a:r>
          </a:p>
          <a:p>
            <a:pPr>
              <a:buNone/>
            </a:pPr>
            <a:endParaRPr lang="en-US" sz="2800" dirty="0" smtClean="0"/>
          </a:p>
          <a:p>
            <a:pPr>
              <a:buNone/>
            </a:pPr>
            <a:r>
              <a:rPr lang="en-US" sz="2800" b="1" dirty="0" smtClean="0"/>
              <a:t>Antecedent:  </a:t>
            </a:r>
            <a:r>
              <a:rPr lang="en-US" sz="2800" dirty="0" smtClean="0"/>
              <a:t>Noun to which the pronoun refers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a:xfrm>
            <a:off x="609600" y="1295400"/>
            <a:ext cx="8305800" cy="5257800"/>
          </a:xfrm>
        </p:spPr>
        <p:txBody>
          <a:bodyPr>
            <a:normAutofit fontScale="85000" lnSpcReduction="20000"/>
          </a:bodyPr>
          <a:lstStyle/>
          <a:p>
            <a:pPr>
              <a:buNone/>
            </a:pPr>
            <a:r>
              <a:rPr lang="en-US" dirty="0" smtClean="0"/>
              <a:t>Let’s pretend we chose </a:t>
            </a:r>
            <a:r>
              <a:rPr lang="en-US" b="1" i="1" u="sng" dirty="0" smtClean="0"/>
              <a:t>Illiteracy</a:t>
            </a:r>
            <a:r>
              <a:rPr lang="en-US" dirty="0" smtClean="0"/>
              <a:t> as our topic.</a:t>
            </a:r>
          </a:p>
          <a:p>
            <a:pPr lvl="0">
              <a:buNone/>
            </a:pPr>
            <a:r>
              <a:rPr lang="en-US" dirty="0" smtClean="0">
                <a:solidFill>
                  <a:schemeClr val="accent2">
                    <a:lumMod val="60000"/>
                    <a:lumOff val="40000"/>
                  </a:schemeClr>
                </a:solidFill>
              </a:rPr>
              <a:t>2. Examine different characters’ points of view on the problem.</a:t>
            </a:r>
          </a:p>
          <a:p>
            <a:pPr lvl="0">
              <a:buNone/>
            </a:pPr>
            <a:r>
              <a:rPr lang="en-US" dirty="0" smtClean="0">
                <a:solidFill>
                  <a:schemeClr val="accent2">
                    <a:lumMod val="60000"/>
                    <a:lumOff val="40000"/>
                  </a:schemeClr>
                </a:solidFill>
              </a:rPr>
              <a:t>Juliet – If the servant had not invited Romeo to the party, she would have never met him, and would have married Paris without ever dealing with the stress of wanting to be with Romeo.</a:t>
            </a:r>
          </a:p>
          <a:p>
            <a:pPr lvl="0">
              <a:buNone/>
            </a:pPr>
            <a:r>
              <a:rPr lang="en-US" dirty="0" smtClean="0">
                <a:solidFill>
                  <a:schemeClr val="accent2">
                    <a:lumMod val="60000"/>
                    <a:lumOff val="40000"/>
                  </a:schemeClr>
                </a:solidFill>
              </a:rPr>
              <a:t>Romeo – If the servant had not invited him to the party, he would still be depressed about Rosaline, but at least he wouldn’t have to endure the heartache of loving a girl he was supposed to hate.</a:t>
            </a:r>
          </a:p>
          <a:p>
            <a:pPr lvl="0">
              <a:buNone/>
            </a:pPr>
            <a:r>
              <a:rPr lang="en-US" dirty="0" smtClean="0">
                <a:solidFill>
                  <a:schemeClr val="accent2">
                    <a:lumMod val="60000"/>
                    <a:lumOff val="40000"/>
                  </a:schemeClr>
                </a:solidFill>
              </a:rPr>
              <a:t>Prince </a:t>
            </a:r>
            <a:r>
              <a:rPr lang="en-US" dirty="0" err="1" smtClean="0">
                <a:solidFill>
                  <a:schemeClr val="accent2">
                    <a:lumMod val="60000"/>
                    <a:lumOff val="40000"/>
                  </a:schemeClr>
                </a:solidFill>
              </a:rPr>
              <a:t>Escalus</a:t>
            </a:r>
            <a:r>
              <a:rPr lang="en-US" dirty="0" smtClean="0">
                <a:solidFill>
                  <a:schemeClr val="accent2">
                    <a:lumMod val="60000"/>
                    <a:lumOff val="40000"/>
                  </a:schemeClr>
                </a:solidFill>
              </a:rPr>
              <a:t> – If the servant had not invited Romeo to the Capulet party, Romeo and Juliet would not have fallen in love, and the feud between the </a:t>
            </a:r>
            <a:r>
              <a:rPr lang="en-US" dirty="0" err="1" smtClean="0">
                <a:solidFill>
                  <a:schemeClr val="accent2">
                    <a:lumMod val="60000"/>
                    <a:lumOff val="40000"/>
                  </a:schemeClr>
                </a:solidFill>
              </a:rPr>
              <a:t>Capulets</a:t>
            </a:r>
            <a:r>
              <a:rPr lang="en-US" dirty="0" smtClean="0">
                <a:solidFill>
                  <a:schemeClr val="accent2">
                    <a:lumMod val="60000"/>
                    <a:lumOff val="40000"/>
                  </a:schemeClr>
                </a:solidFill>
              </a:rPr>
              <a:t> and </a:t>
            </a:r>
            <a:r>
              <a:rPr lang="en-US" dirty="0" err="1" smtClean="0">
                <a:solidFill>
                  <a:schemeClr val="accent2">
                    <a:lumMod val="60000"/>
                    <a:lumOff val="40000"/>
                  </a:schemeClr>
                </a:solidFill>
              </a:rPr>
              <a:t>Montagues</a:t>
            </a:r>
            <a:r>
              <a:rPr lang="en-US" dirty="0" smtClean="0">
                <a:solidFill>
                  <a:schemeClr val="accent2">
                    <a:lumMod val="60000"/>
                    <a:lumOff val="40000"/>
                  </a:schemeClr>
                </a:solidFill>
              </a:rPr>
              <a:t> would not have escalated.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Romeo &amp; Juliet</a:t>
            </a:r>
            <a:endParaRPr lang="en-US" dirty="0"/>
          </a:p>
        </p:txBody>
      </p:sp>
      <p:sp>
        <p:nvSpPr>
          <p:cNvPr id="3" name="Content Placeholder 2"/>
          <p:cNvSpPr>
            <a:spLocks noGrp="1"/>
          </p:cNvSpPr>
          <p:nvPr>
            <p:ph idx="1"/>
          </p:nvPr>
        </p:nvSpPr>
        <p:spPr/>
        <p:txBody>
          <a:bodyPr/>
          <a:lstStyle/>
          <a:p>
            <a:pPr>
              <a:buNone/>
            </a:pPr>
            <a:r>
              <a:rPr lang="en-US" dirty="0" smtClean="0"/>
              <a:t>Let’s pretend we chose </a:t>
            </a:r>
            <a:r>
              <a:rPr lang="en-US" b="1" i="1" u="sng" dirty="0" smtClean="0"/>
              <a:t>Illiteracy</a:t>
            </a:r>
            <a:r>
              <a:rPr lang="en-US" dirty="0" smtClean="0"/>
              <a:t> as our topic.</a:t>
            </a:r>
          </a:p>
          <a:p>
            <a:pPr lvl="0">
              <a:buNone/>
            </a:pPr>
            <a:r>
              <a:rPr lang="en-US" dirty="0" smtClean="0">
                <a:solidFill>
                  <a:schemeClr val="accent2">
                    <a:lumMod val="60000"/>
                    <a:lumOff val="40000"/>
                  </a:schemeClr>
                </a:solidFill>
              </a:rPr>
              <a:t>3. Suggest a solution to the problem. </a:t>
            </a:r>
          </a:p>
          <a:p>
            <a:pPr lvl="0">
              <a:buNone/>
            </a:pPr>
            <a:endParaRPr lang="en-US" dirty="0" smtClean="0">
              <a:solidFill>
                <a:schemeClr val="accent2">
                  <a:lumMod val="60000"/>
                  <a:lumOff val="40000"/>
                </a:schemeClr>
              </a:solidFill>
            </a:endParaRPr>
          </a:p>
          <a:p>
            <a:pPr lvl="0">
              <a:buNone/>
            </a:pPr>
            <a:r>
              <a:rPr lang="en-US" dirty="0" smtClean="0">
                <a:solidFill>
                  <a:schemeClr val="accent2">
                    <a:lumMod val="60000"/>
                    <a:lumOff val="40000"/>
                  </a:schemeClr>
                </a:solidFill>
              </a:rPr>
              <a:t>The government in Elizabethan England should create a mandatory, government-funded education system so that citizens of all classes could attain basic reading and writing skills.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Types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Paragraphs</a:t>
            </a:r>
            <a:endParaRPr lang="en-US" dirty="0"/>
          </a:p>
        </p:txBody>
      </p:sp>
      <p:sp>
        <p:nvSpPr>
          <p:cNvPr id="3" name="Content Placeholder 2"/>
          <p:cNvSpPr>
            <a:spLocks noGrp="1"/>
          </p:cNvSpPr>
          <p:nvPr>
            <p:ph idx="1"/>
          </p:nvPr>
        </p:nvSpPr>
        <p:spPr/>
        <p:txBody>
          <a:bodyPr>
            <a:normAutofit fontScale="77500" lnSpcReduction="20000"/>
          </a:bodyPr>
          <a:lstStyle/>
          <a:p>
            <a:pPr hangingPunct="0">
              <a:buNone/>
            </a:pPr>
            <a:r>
              <a:rPr lang="en-US" dirty="0" smtClean="0"/>
              <a:t>A paragraph must have a </a:t>
            </a:r>
            <a:r>
              <a:rPr lang="en-US" b="1" dirty="0" smtClean="0"/>
              <a:t>topic sentence</a:t>
            </a:r>
            <a:r>
              <a:rPr lang="en-US" dirty="0" smtClean="0"/>
              <a:t>.  Topic sentences tell the reader what the paragraph is going to be about.</a:t>
            </a:r>
          </a:p>
          <a:p>
            <a:pPr hangingPunct="0">
              <a:buNone/>
            </a:pPr>
            <a:r>
              <a:rPr lang="en-US" b="1" u="sng" dirty="0" smtClean="0"/>
              <a:t>Remember to:</a:t>
            </a:r>
            <a:endParaRPr lang="en-US" dirty="0" smtClean="0"/>
          </a:p>
          <a:p>
            <a:pPr lvl="0"/>
            <a:r>
              <a:rPr lang="en-US" dirty="0" smtClean="0"/>
              <a:t>Supply your readers with all of the important information they need </a:t>
            </a:r>
          </a:p>
          <a:p>
            <a:pPr lvl="0"/>
            <a:r>
              <a:rPr lang="en-US" dirty="0" smtClean="0"/>
              <a:t>Stay focused on your main idea</a:t>
            </a:r>
          </a:p>
          <a:p>
            <a:pPr lvl="0"/>
            <a:r>
              <a:rPr lang="en-US" dirty="0" smtClean="0"/>
              <a:t>Explain and support your main idea with details such as facts, statistics, sensory details, incidents, examples, reasons, and quotations.</a:t>
            </a:r>
          </a:p>
          <a:p>
            <a:pPr hangingPunct="0">
              <a:buNone/>
            </a:pPr>
            <a:r>
              <a:rPr lang="en-US" dirty="0" smtClean="0"/>
              <a:t> </a:t>
            </a:r>
          </a:p>
          <a:p>
            <a:pPr hangingPunct="0"/>
            <a:r>
              <a:rPr lang="en-US" dirty="0" smtClean="0"/>
              <a:t>The </a:t>
            </a:r>
            <a:r>
              <a:rPr lang="en-US" b="1" dirty="0" smtClean="0"/>
              <a:t>ending </a:t>
            </a:r>
            <a:r>
              <a:rPr lang="en-US" dirty="0" smtClean="0"/>
              <a:t>of the paragraph should contain a clincher sentence that reminds the reader of the topic paragraph and what it really means.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Sentences	</a:t>
            </a:r>
            <a:endParaRPr lang="en-US" dirty="0"/>
          </a:p>
        </p:txBody>
      </p:sp>
      <p:sp>
        <p:nvSpPr>
          <p:cNvPr id="3" name="Content Placeholder 2"/>
          <p:cNvSpPr>
            <a:spLocks noGrp="1"/>
          </p:cNvSpPr>
          <p:nvPr>
            <p:ph idx="1"/>
          </p:nvPr>
        </p:nvSpPr>
        <p:spPr/>
        <p:txBody>
          <a:bodyPr>
            <a:normAutofit lnSpcReduction="10000"/>
          </a:bodyPr>
          <a:lstStyle/>
          <a:p>
            <a:pPr hangingPunct="0">
              <a:buNone/>
            </a:pPr>
            <a:r>
              <a:rPr lang="en-US" b="1" u="sng" dirty="0" smtClean="0"/>
              <a:t>Levels of Detail:</a:t>
            </a:r>
            <a:endParaRPr lang="en-US" dirty="0" smtClean="0"/>
          </a:p>
          <a:p>
            <a:pPr hangingPunct="0"/>
            <a:r>
              <a:rPr lang="en-US" dirty="0" smtClean="0"/>
              <a:t>Level 1 – Controlling Sentence – name and control the topic</a:t>
            </a:r>
          </a:p>
          <a:p>
            <a:pPr hangingPunct="0"/>
            <a:r>
              <a:rPr lang="en-US" dirty="0" smtClean="0"/>
              <a:t>Level 2 – Clarifying Sentences – make the topic clearer</a:t>
            </a:r>
          </a:p>
          <a:p>
            <a:pPr hangingPunct="0"/>
            <a:r>
              <a:rPr lang="en-US" dirty="0" smtClean="0"/>
              <a:t>Level 3 – Completing Sentences – add specific details</a:t>
            </a:r>
          </a:p>
          <a:p>
            <a:pPr hangingPunct="0"/>
            <a:r>
              <a:rPr lang="en-US" dirty="0" smtClean="0"/>
              <a:t>A good paragraph will have at least two to three Level 2 sentences and two to three Level 3 sentences.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Paragraph</a:t>
            </a:r>
            <a:endParaRPr lang="en-US" dirty="0"/>
          </a:p>
        </p:txBody>
      </p:sp>
      <p:sp>
        <p:nvSpPr>
          <p:cNvPr id="3" name="Content Placeholder 2"/>
          <p:cNvSpPr>
            <a:spLocks noGrp="1"/>
          </p:cNvSpPr>
          <p:nvPr>
            <p:ph idx="1"/>
          </p:nvPr>
        </p:nvSpPr>
        <p:spPr/>
        <p:txBody>
          <a:bodyPr/>
          <a:lstStyle/>
          <a:p>
            <a:pPr>
              <a:buNone/>
            </a:pPr>
            <a:r>
              <a:rPr lang="en-US" dirty="0" smtClean="0"/>
              <a:t>The 11 Sentence Paragraph is a model for an effective paragraph structure or format, much like the 5 paragraph structure is a possible format for an essay.</a:t>
            </a:r>
          </a:p>
          <a:p>
            <a:pPr>
              <a:buNone/>
            </a:pPr>
            <a:endParaRPr lang="en-US" dirty="0" smtClean="0"/>
          </a:p>
          <a:p>
            <a:pPr>
              <a:buNone/>
            </a:pPr>
            <a:r>
              <a:rPr lang="en-US" dirty="0" smtClean="0"/>
              <a:t>The purpose of learning the 11 Sentence structure is to see how major and minor support sentences are necessary for development of ideas.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Paragraph</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1. </a:t>
            </a:r>
            <a:r>
              <a:rPr lang="en-US" b="1" dirty="0" smtClean="0">
                <a:solidFill>
                  <a:srgbClr val="FFFF00"/>
                </a:solidFill>
              </a:rPr>
              <a:t>Topic Sentence</a:t>
            </a:r>
            <a:r>
              <a:rPr lang="en-US" dirty="0" smtClean="0"/>
              <a:t>: States the main idea of the Paragraph; must contain a </a:t>
            </a:r>
            <a:r>
              <a:rPr lang="en-US" b="1" dirty="0" smtClean="0"/>
              <a:t>controlling idea</a:t>
            </a:r>
            <a:r>
              <a:rPr lang="en-US" dirty="0" smtClean="0"/>
              <a:t> ; should intrigue the reader and make them wonder.</a:t>
            </a:r>
          </a:p>
          <a:p>
            <a:pPr>
              <a:buNone/>
            </a:pPr>
            <a:endParaRPr lang="en-US" b="1" dirty="0" smtClean="0"/>
          </a:p>
          <a:p>
            <a:pPr>
              <a:buNone/>
            </a:pPr>
            <a:r>
              <a:rPr lang="en-US" b="1" dirty="0" smtClean="0"/>
              <a:t>2. </a:t>
            </a:r>
            <a:r>
              <a:rPr lang="en-US" b="1" dirty="0" smtClean="0">
                <a:solidFill>
                  <a:srgbClr val="FFFF00"/>
                </a:solidFill>
              </a:rPr>
              <a:t>Major Support Sentences</a:t>
            </a:r>
            <a:r>
              <a:rPr lang="en-US" dirty="0" smtClean="0"/>
              <a:t>: Provide reasons “Why?” or “Because”                   			       (What you think.)</a:t>
            </a:r>
          </a:p>
          <a:p>
            <a:pPr>
              <a:buNone/>
            </a:pPr>
            <a:endParaRPr lang="en-US" dirty="0" smtClean="0"/>
          </a:p>
          <a:p>
            <a:pPr>
              <a:buNone/>
            </a:pPr>
            <a:r>
              <a:rPr lang="en-US" b="1" dirty="0" smtClean="0"/>
              <a:t>3. </a:t>
            </a:r>
            <a:r>
              <a:rPr lang="en-US" b="1" dirty="0" smtClean="0">
                <a:solidFill>
                  <a:srgbClr val="FFFF00"/>
                </a:solidFill>
              </a:rPr>
              <a:t>Minor Support Sentences</a:t>
            </a:r>
            <a:r>
              <a:rPr lang="en-US" dirty="0" smtClean="0"/>
              <a:t>: Provide concrete examples from the text – here you incorporate quotes into your OWN sentences, when appropriate.</a:t>
            </a:r>
          </a:p>
          <a:p>
            <a:pPr>
              <a:buNone/>
            </a:pPr>
            <a:endParaRPr lang="en-US" dirty="0" smtClean="0"/>
          </a:p>
          <a:p>
            <a:pPr>
              <a:buNone/>
            </a:pPr>
            <a:r>
              <a:rPr lang="en-US" b="1" dirty="0" smtClean="0"/>
              <a:t>4. </a:t>
            </a:r>
            <a:r>
              <a:rPr lang="en-US" b="1" dirty="0" smtClean="0">
                <a:solidFill>
                  <a:srgbClr val="FFFF00"/>
                </a:solidFill>
              </a:rPr>
              <a:t>Concluding Sentences </a:t>
            </a:r>
            <a:r>
              <a:rPr lang="en-US" b="1" dirty="0" smtClean="0"/>
              <a:t>(a.k.a. “Clincher”</a:t>
            </a:r>
            <a:r>
              <a:rPr lang="en-US" dirty="0" smtClean="0"/>
              <a:t>): Signals to the reader that the paragraph is  over. It </a:t>
            </a:r>
            <a:r>
              <a:rPr lang="en-US" b="1" dirty="0" smtClean="0"/>
              <a:t>re-emphasizes the main idea</a:t>
            </a:r>
            <a:r>
              <a:rPr lang="en-US" dirty="0" smtClean="0"/>
              <a:t>. </a:t>
            </a:r>
          </a:p>
          <a:p>
            <a:pPr>
              <a:buNone/>
            </a:pPr>
            <a:endParaRPr lang="en-US" b="1" dirty="0" smtClean="0"/>
          </a:p>
          <a:p>
            <a:pPr>
              <a:buNone/>
            </a:pPr>
            <a:r>
              <a:rPr lang="en-US" b="1" dirty="0" smtClean="0"/>
              <a:t>Also important: </a:t>
            </a:r>
            <a:r>
              <a:rPr lang="en-US" b="1" u="sng" dirty="0" smtClean="0">
                <a:solidFill>
                  <a:schemeClr val="accent2">
                    <a:lumMod val="60000"/>
                    <a:lumOff val="40000"/>
                  </a:schemeClr>
                </a:solidFill>
              </a:rPr>
              <a:t>Transitions</a:t>
            </a:r>
            <a:r>
              <a:rPr lang="en-US" b="1" dirty="0" smtClean="0">
                <a:solidFill>
                  <a:schemeClr val="accent2">
                    <a:lumMod val="60000"/>
                    <a:lumOff val="40000"/>
                  </a:schemeClr>
                </a:solidFill>
              </a:rPr>
              <a:t> </a:t>
            </a:r>
            <a:r>
              <a:rPr lang="en-US" dirty="0" smtClean="0"/>
              <a:t>are used </a:t>
            </a:r>
            <a:r>
              <a:rPr lang="en-US" b="1" dirty="0" smtClean="0"/>
              <a:t>to move from one major support to another</a:t>
            </a:r>
            <a:r>
              <a:rPr lang="en-US" dirty="0" smtClean="0"/>
              <a:t>.</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Paragraph</a:t>
            </a:r>
            <a:endParaRPr lang="en-US" dirty="0"/>
          </a:p>
        </p:txBody>
      </p:sp>
      <p:sp>
        <p:nvSpPr>
          <p:cNvPr id="3" name="Content Placeholder 2"/>
          <p:cNvSpPr>
            <a:spLocks noGrp="1"/>
          </p:cNvSpPr>
          <p:nvPr>
            <p:ph idx="1"/>
          </p:nvPr>
        </p:nvSpPr>
        <p:spPr>
          <a:xfrm>
            <a:off x="914400" y="1295400"/>
            <a:ext cx="7772400" cy="5060160"/>
          </a:xfrm>
        </p:spPr>
        <p:txBody>
          <a:bodyPr>
            <a:normAutofit lnSpcReduction="10000"/>
          </a:bodyPr>
          <a:lstStyle/>
          <a:p>
            <a:pPr>
              <a:buNone/>
            </a:pPr>
            <a:r>
              <a:rPr lang="en-US" dirty="0" smtClean="0"/>
              <a:t>Sample Structure</a:t>
            </a:r>
          </a:p>
          <a:p>
            <a:pPr lvl="1"/>
            <a:r>
              <a:rPr lang="en-US" dirty="0" smtClean="0">
                <a:solidFill>
                  <a:schemeClr val="accent2">
                    <a:lumMod val="60000"/>
                    <a:lumOff val="40000"/>
                  </a:schemeClr>
                </a:solidFill>
              </a:rPr>
              <a:t>Topic Sentence </a:t>
            </a:r>
            <a:r>
              <a:rPr lang="en-US" dirty="0" smtClean="0"/>
              <a:t>(1)</a:t>
            </a:r>
          </a:p>
          <a:p>
            <a:pPr lvl="2"/>
            <a:r>
              <a:rPr lang="en-US" dirty="0" smtClean="0">
                <a:solidFill>
                  <a:schemeClr val="accent1">
                    <a:lumMod val="75000"/>
                  </a:schemeClr>
                </a:solidFill>
              </a:rPr>
              <a:t>Major Support Sentence </a:t>
            </a:r>
            <a:r>
              <a:rPr lang="en-US" dirty="0" smtClean="0"/>
              <a:t> (2)</a:t>
            </a:r>
          </a:p>
          <a:p>
            <a:pPr lvl="3"/>
            <a:r>
              <a:rPr lang="en-US" dirty="0" smtClean="0">
                <a:solidFill>
                  <a:srgbClr val="FFFF00"/>
                </a:solidFill>
              </a:rPr>
              <a:t>Minor Support Sentence </a:t>
            </a:r>
            <a:r>
              <a:rPr lang="en-US" dirty="0" smtClean="0"/>
              <a:t>(3)</a:t>
            </a:r>
          </a:p>
          <a:p>
            <a:pPr lvl="3"/>
            <a:r>
              <a:rPr lang="en-US" dirty="0" smtClean="0">
                <a:solidFill>
                  <a:srgbClr val="FFFF00"/>
                </a:solidFill>
              </a:rPr>
              <a:t>Minor Support Sentence  </a:t>
            </a:r>
            <a:r>
              <a:rPr lang="en-US" dirty="0" smtClean="0"/>
              <a:t>(4)</a:t>
            </a:r>
          </a:p>
          <a:p>
            <a:pPr lvl="2"/>
            <a:r>
              <a:rPr lang="en-US" dirty="0" smtClean="0">
                <a:solidFill>
                  <a:schemeClr val="accent1">
                    <a:lumMod val="75000"/>
                  </a:schemeClr>
                </a:solidFill>
              </a:rPr>
              <a:t>Major Support Sentence  </a:t>
            </a:r>
            <a:r>
              <a:rPr lang="en-US" dirty="0" smtClean="0"/>
              <a:t>(5)</a:t>
            </a:r>
          </a:p>
          <a:p>
            <a:pPr lvl="3"/>
            <a:r>
              <a:rPr lang="en-US" dirty="0" smtClean="0">
                <a:solidFill>
                  <a:srgbClr val="FFFF00"/>
                </a:solidFill>
              </a:rPr>
              <a:t>Minor Support Sentence </a:t>
            </a:r>
            <a:r>
              <a:rPr lang="en-US" dirty="0" smtClean="0"/>
              <a:t>(6)</a:t>
            </a:r>
          </a:p>
          <a:p>
            <a:pPr lvl="3"/>
            <a:r>
              <a:rPr lang="en-US" dirty="0" smtClean="0">
                <a:solidFill>
                  <a:srgbClr val="FFFF00"/>
                </a:solidFill>
              </a:rPr>
              <a:t>Minor Support Sentence </a:t>
            </a:r>
            <a:r>
              <a:rPr lang="en-US" dirty="0" smtClean="0"/>
              <a:t> (7)</a:t>
            </a:r>
          </a:p>
          <a:p>
            <a:pPr lvl="2"/>
            <a:r>
              <a:rPr lang="en-US" dirty="0" smtClean="0">
                <a:solidFill>
                  <a:schemeClr val="accent1">
                    <a:lumMod val="75000"/>
                  </a:schemeClr>
                </a:solidFill>
              </a:rPr>
              <a:t>Major Support Sentence </a:t>
            </a:r>
            <a:r>
              <a:rPr lang="en-US" dirty="0" smtClean="0"/>
              <a:t> (8)</a:t>
            </a:r>
          </a:p>
          <a:p>
            <a:pPr lvl="3"/>
            <a:r>
              <a:rPr lang="en-US" dirty="0" smtClean="0">
                <a:solidFill>
                  <a:srgbClr val="FFFF00"/>
                </a:solidFill>
              </a:rPr>
              <a:t>Minor Support Sentence </a:t>
            </a:r>
            <a:r>
              <a:rPr lang="en-US" dirty="0" smtClean="0"/>
              <a:t>(9)</a:t>
            </a:r>
          </a:p>
          <a:p>
            <a:pPr lvl="3"/>
            <a:r>
              <a:rPr lang="en-US" dirty="0" smtClean="0">
                <a:solidFill>
                  <a:srgbClr val="FFFF00"/>
                </a:solidFill>
              </a:rPr>
              <a:t>Minor Support Sentence </a:t>
            </a:r>
            <a:r>
              <a:rPr lang="en-US" dirty="0" smtClean="0"/>
              <a:t>(10)</a:t>
            </a:r>
          </a:p>
          <a:p>
            <a:pPr lvl="2"/>
            <a:r>
              <a:rPr lang="en-US" u="sng" dirty="0" smtClean="0"/>
              <a:t>Concluding Sentence</a:t>
            </a:r>
            <a:r>
              <a:rPr lang="en-US" dirty="0" smtClean="0"/>
              <a:t> (11)</a:t>
            </a:r>
            <a:endParaRPr lang="en-US" u="sng"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Paragraph</a:t>
            </a:r>
            <a:endParaRPr lang="en-US" dirty="0"/>
          </a:p>
        </p:txBody>
      </p:sp>
      <p:sp>
        <p:nvSpPr>
          <p:cNvPr id="3" name="Content Placeholder 2"/>
          <p:cNvSpPr>
            <a:spLocks noGrp="1"/>
          </p:cNvSpPr>
          <p:nvPr>
            <p:ph idx="1"/>
          </p:nvPr>
        </p:nvSpPr>
        <p:spPr/>
        <p:txBody>
          <a:bodyPr/>
          <a:lstStyle/>
          <a:p>
            <a:pPr>
              <a:buNone/>
            </a:pPr>
            <a:r>
              <a:rPr lang="en-US" dirty="0" smtClean="0"/>
              <a:t>The 11 Sentence Paragraph should be coded with a highlighter:</a:t>
            </a:r>
          </a:p>
          <a:p>
            <a:r>
              <a:rPr lang="en-US" dirty="0" smtClean="0"/>
              <a:t>Topic Sentence – </a:t>
            </a:r>
            <a:r>
              <a:rPr lang="en-US" dirty="0" smtClean="0">
                <a:solidFill>
                  <a:schemeClr val="accent2">
                    <a:lumMod val="60000"/>
                    <a:lumOff val="40000"/>
                  </a:schemeClr>
                </a:solidFill>
              </a:rPr>
              <a:t>Pink</a:t>
            </a:r>
          </a:p>
          <a:p>
            <a:r>
              <a:rPr lang="en-US" dirty="0" smtClean="0"/>
              <a:t>Major Supports – </a:t>
            </a:r>
            <a:r>
              <a:rPr lang="en-US" dirty="0" smtClean="0">
                <a:solidFill>
                  <a:schemeClr val="accent1">
                    <a:lumMod val="75000"/>
                  </a:schemeClr>
                </a:solidFill>
              </a:rPr>
              <a:t>Green</a:t>
            </a:r>
          </a:p>
          <a:p>
            <a:r>
              <a:rPr lang="en-US" dirty="0" smtClean="0"/>
              <a:t>Minor Supports – </a:t>
            </a:r>
            <a:r>
              <a:rPr lang="en-US" dirty="0" smtClean="0">
                <a:solidFill>
                  <a:srgbClr val="FFFF00"/>
                </a:solidFill>
              </a:rPr>
              <a:t>Yellow</a:t>
            </a:r>
          </a:p>
          <a:p>
            <a:r>
              <a:rPr lang="en-US" dirty="0" smtClean="0"/>
              <a:t>Concluding Sentence –                                           		Neatly Underlined in Pencil</a:t>
            </a:r>
          </a:p>
          <a:p>
            <a:r>
              <a:rPr lang="en-US" dirty="0" smtClean="0"/>
              <a:t>Transitions – Neatly Circled in Pencil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Paragraph</a:t>
            </a:r>
            <a:endParaRPr lang="en-US" dirty="0"/>
          </a:p>
        </p:txBody>
      </p:sp>
      <p:sp>
        <p:nvSpPr>
          <p:cNvPr id="3" name="Content Placeholder 2"/>
          <p:cNvSpPr>
            <a:spLocks noGrp="1"/>
          </p:cNvSpPr>
          <p:nvPr>
            <p:ph idx="1"/>
          </p:nvPr>
        </p:nvSpPr>
        <p:spPr>
          <a:xfrm>
            <a:off x="914400" y="1524000"/>
            <a:ext cx="7772400" cy="4572000"/>
          </a:xfrm>
        </p:spPr>
        <p:txBody>
          <a:bodyPr>
            <a:normAutofit fontScale="92500" lnSpcReduction="10000"/>
          </a:bodyPr>
          <a:lstStyle/>
          <a:p>
            <a:pPr>
              <a:buNone/>
            </a:pPr>
            <a:r>
              <a:rPr lang="en-US" dirty="0" smtClean="0"/>
              <a:t>Assignment:</a:t>
            </a:r>
          </a:p>
          <a:p>
            <a:pPr>
              <a:buNone/>
            </a:pPr>
            <a:r>
              <a:rPr lang="en-US" dirty="0" smtClean="0"/>
              <a:t>Choose </a:t>
            </a:r>
            <a:r>
              <a:rPr lang="en-US" b="1" u="sng" dirty="0" smtClean="0">
                <a:solidFill>
                  <a:srgbClr val="FFFF00"/>
                </a:solidFill>
              </a:rPr>
              <a:t>ONE</a:t>
            </a:r>
            <a:r>
              <a:rPr lang="en-US" dirty="0" smtClean="0"/>
              <a:t> of the following topics* and write a carefully constructed 11 Sentence Paragraph:</a:t>
            </a:r>
          </a:p>
          <a:p>
            <a:pPr>
              <a:buNone/>
            </a:pPr>
            <a:endParaRPr lang="en-US" dirty="0" smtClean="0"/>
          </a:p>
          <a:p>
            <a:r>
              <a:rPr lang="en-US" dirty="0" smtClean="0"/>
              <a:t>The best gift you’ve ever received.</a:t>
            </a:r>
          </a:p>
          <a:p>
            <a:r>
              <a:rPr lang="en-US" dirty="0" smtClean="0"/>
              <a:t>The best event you’ve ever attended.</a:t>
            </a:r>
          </a:p>
          <a:p>
            <a:pPr lvl="0"/>
            <a:r>
              <a:rPr lang="en-US" dirty="0" smtClean="0"/>
              <a:t>The best birthday you ever had.</a:t>
            </a:r>
          </a:p>
          <a:p>
            <a:pPr lvl="0">
              <a:buNone/>
            </a:pPr>
            <a:endParaRPr lang="en-US" dirty="0" smtClean="0"/>
          </a:p>
          <a:p>
            <a:pPr>
              <a:buNone/>
            </a:pPr>
            <a:r>
              <a:rPr lang="en-US" i="1" dirty="0" smtClean="0"/>
              <a:t>*Make sure there are  </a:t>
            </a:r>
            <a:r>
              <a:rPr lang="en-US" b="1" i="1" dirty="0" smtClean="0">
                <a:solidFill>
                  <a:srgbClr val="FFFF00"/>
                </a:solidFill>
              </a:rPr>
              <a:t>3</a:t>
            </a:r>
            <a:r>
              <a:rPr lang="en-US" i="1" dirty="0" smtClean="0"/>
              <a:t> specific reasons for your selection…those will be your 3 Major Supports.</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Verb</a:t>
            </a:r>
            <a:r>
              <a:rPr lang="en-US" sz="2800" dirty="0" smtClean="0"/>
              <a:t>: A word that shows action or state of being</a:t>
            </a:r>
          </a:p>
          <a:p>
            <a:pPr>
              <a:buNone/>
            </a:pPr>
            <a:endParaRPr lang="en-US" sz="2800" dirty="0" smtClean="0"/>
          </a:p>
          <a:p>
            <a:pPr>
              <a:buNone/>
            </a:pPr>
            <a:r>
              <a:rPr lang="en-US" sz="2800" b="1" dirty="0" smtClean="0"/>
              <a:t>Action Verbs:  </a:t>
            </a:r>
            <a:r>
              <a:rPr lang="en-US" sz="2800" dirty="0" smtClean="0"/>
              <a:t>words that show ACTION!!!!</a:t>
            </a:r>
          </a:p>
          <a:p>
            <a:pPr>
              <a:buNone/>
            </a:pPr>
            <a:r>
              <a:rPr lang="en-US" sz="2800" b="1" dirty="0" smtClean="0"/>
              <a:t>Linking Verbs:  </a:t>
            </a:r>
            <a:r>
              <a:rPr lang="en-US" sz="2800" dirty="0" smtClean="0"/>
              <a:t>forms of the verb </a:t>
            </a:r>
            <a:r>
              <a:rPr lang="en-US" sz="2800" u="sng" dirty="0" smtClean="0"/>
              <a:t>to be</a:t>
            </a:r>
            <a:r>
              <a:rPr lang="en-US" sz="2800" dirty="0" smtClean="0"/>
              <a:t>. </a:t>
            </a:r>
          </a:p>
          <a:p>
            <a:pPr>
              <a:buNone/>
            </a:pPr>
            <a:r>
              <a:rPr lang="en-US" sz="2800" dirty="0" smtClean="0"/>
              <a:t>            (been, being, become, was, were, am, are, is)</a:t>
            </a:r>
          </a:p>
          <a:p>
            <a:pPr>
              <a:buNone/>
            </a:pPr>
            <a:r>
              <a:rPr lang="en-US" sz="2800" b="1" dirty="0" smtClean="0"/>
              <a:t>Helping Verb:  </a:t>
            </a:r>
            <a:r>
              <a:rPr lang="en-US" sz="2800" dirty="0" smtClean="0"/>
              <a:t>can, could, may, might, shall, should, will, would, must,                                                forms of the verbs </a:t>
            </a:r>
            <a:r>
              <a:rPr lang="en-US" sz="2800" u="sng" dirty="0" smtClean="0"/>
              <a:t>to be</a:t>
            </a:r>
            <a:r>
              <a:rPr lang="en-US" sz="2800" dirty="0" smtClean="0"/>
              <a:t>, </a:t>
            </a:r>
            <a:r>
              <a:rPr lang="en-US" sz="2800" u="sng" dirty="0" smtClean="0"/>
              <a:t>have</a:t>
            </a:r>
            <a:r>
              <a:rPr lang="en-US" sz="2800" dirty="0" smtClean="0"/>
              <a:t>, and </a:t>
            </a:r>
            <a:r>
              <a:rPr lang="en-US" sz="2800" u="sng" dirty="0" smtClean="0"/>
              <a:t>do.</a:t>
            </a:r>
            <a:endParaRPr lang="en-US" sz="28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They’re, and Their</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Fragments and Run-</a:t>
            </a:r>
            <a:r>
              <a:rPr lang="en-US" dirty="0" err="1" smtClean="0"/>
              <a:t>Ons</a:t>
            </a:r>
            <a:endParaRPr lang="en-US" dirty="0"/>
          </a:p>
        </p:txBody>
      </p:sp>
      <p:sp>
        <p:nvSpPr>
          <p:cNvPr id="3" name="Content Placeholder 2"/>
          <p:cNvSpPr>
            <a:spLocks noGrp="1"/>
          </p:cNvSpPr>
          <p:nvPr>
            <p:ph idx="1"/>
          </p:nvPr>
        </p:nvSpPr>
        <p:spPr/>
        <p:txBody>
          <a:bodyPr>
            <a:normAutofit fontScale="77500" lnSpcReduction="20000"/>
          </a:bodyPr>
          <a:lstStyle/>
          <a:p>
            <a:pPr hangingPunct="0">
              <a:buNone/>
            </a:pPr>
            <a:r>
              <a:rPr lang="en-US" dirty="0" smtClean="0"/>
              <a:t>A FRAGMENT is phrase or clause that looks like a sentence but does not express a complete thought.</a:t>
            </a:r>
          </a:p>
          <a:p>
            <a:pPr hangingPunct="0"/>
            <a:r>
              <a:rPr lang="en-US" dirty="0" smtClean="0"/>
              <a:t>	*Down by the river where the fish bite.</a:t>
            </a:r>
          </a:p>
          <a:p>
            <a:pPr hangingPunct="0"/>
            <a:r>
              <a:rPr lang="en-US" dirty="0" smtClean="0"/>
              <a:t>	*If he would just think. </a:t>
            </a:r>
          </a:p>
          <a:p>
            <a:pPr hangingPunct="0"/>
            <a:r>
              <a:rPr lang="en-US" dirty="0" smtClean="0"/>
              <a:t> </a:t>
            </a:r>
          </a:p>
          <a:p>
            <a:pPr hangingPunct="0"/>
            <a:r>
              <a:rPr lang="en-US" dirty="0" smtClean="0"/>
              <a:t>A RUN-ON has too many parts.  It is two or more complete thoughts - at times only vaguely related - strung together without punctuation.</a:t>
            </a:r>
          </a:p>
          <a:p>
            <a:pPr hangingPunct="0"/>
            <a:r>
              <a:rPr lang="en-US" dirty="0" smtClean="0"/>
              <a:t>	*We have only three days until the band contest I don’t have my uniform repaired yet and that will take at least a day or so to do, don’t you think?</a:t>
            </a:r>
          </a:p>
          <a:p>
            <a:pPr hangingPunct="0"/>
            <a:r>
              <a:rPr lang="en-US" dirty="0" smtClean="0"/>
              <a:t> </a:t>
            </a:r>
          </a:p>
          <a:p>
            <a:pPr hangingPunct="0"/>
            <a:r>
              <a:rPr lang="en-US" dirty="0" smtClean="0"/>
              <a:t>Run-on sentences can be corrected in a number of ways.</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Splices</a:t>
            </a:r>
            <a:endParaRPr lang="en-US" dirty="0"/>
          </a:p>
        </p:txBody>
      </p:sp>
      <p:sp>
        <p:nvSpPr>
          <p:cNvPr id="3" name="Content Placeholder 2"/>
          <p:cNvSpPr>
            <a:spLocks noGrp="1"/>
          </p:cNvSpPr>
          <p:nvPr>
            <p:ph idx="1"/>
          </p:nvPr>
        </p:nvSpPr>
        <p:spPr/>
        <p:txBody>
          <a:bodyPr/>
          <a:lstStyle/>
          <a:p>
            <a:pPr hangingPunct="0">
              <a:buNone/>
            </a:pPr>
            <a:r>
              <a:rPr lang="en-US" dirty="0" smtClean="0"/>
              <a:t>A COMMA SPLICE is a type of run-on in which the writer has linked two independent clauses with only a comma to separate them.  			</a:t>
            </a:r>
          </a:p>
          <a:p>
            <a:pPr hangingPunct="0">
              <a:buNone/>
            </a:pPr>
            <a:r>
              <a:rPr lang="en-US" dirty="0" smtClean="0"/>
              <a:t>*Schools today are very overcrowded, the students have to share lockers.</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Rules</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3200" dirty="0" smtClean="0"/>
              <a:t>Introductory phrase or word</a:t>
            </a:r>
            <a:endParaRPr lang="en-US" sz="2800" dirty="0" smtClean="0"/>
          </a:p>
          <a:p>
            <a:pPr lvl="1"/>
            <a:r>
              <a:rPr lang="en-US" sz="2800" dirty="0" smtClean="0"/>
              <a:t>Example:	</a:t>
            </a:r>
            <a:r>
              <a:rPr lang="en-US" sz="2800" b="1" dirty="0" smtClean="0"/>
              <a:t>Running down the hall, </a:t>
            </a:r>
            <a:r>
              <a:rPr lang="en-US" sz="2800" dirty="0" smtClean="0"/>
              <a:t>he tripped and fell.</a:t>
            </a:r>
            <a:endParaRPr lang="en-US" sz="2400" dirty="0" smtClean="0"/>
          </a:p>
          <a:p>
            <a:r>
              <a:rPr lang="en-US" sz="3200" b="1" dirty="0" smtClean="0"/>
              <a:t>After English class, </a:t>
            </a:r>
            <a:r>
              <a:rPr lang="en-US" sz="3200" dirty="0" smtClean="0"/>
              <a:t>we go to lunch.</a:t>
            </a:r>
            <a:endParaRPr lang="en-US" sz="2800" dirty="0" smtClean="0"/>
          </a:p>
          <a:p>
            <a:r>
              <a:rPr lang="en-US" sz="3200" b="1" dirty="0" smtClean="0"/>
              <a:t>Well, </a:t>
            </a:r>
            <a:r>
              <a:rPr lang="en-US" sz="3200" dirty="0" smtClean="0"/>
              <a:t>I hope that you ate breakfast.</a:t>
            </a:r>
            <a:endParaRPr lang="en-US" sz="2800" dirty="0" smtClean="0"/>
          </a:p>
          <a:p>
            <a:r>
              <a:rPr lang="en-US" sz="3200" dirty="0" smtClean="0"/>
              <a:t> </a:t>
            </a:r>
            <a:endParaRPr lang="en-US" sz="2800" dirty="0" smtClean="0"/>
          </a:p>
          <a:p>
            <a:pPr lvl="0"/>
            <a:r>
              <a:rPr lang="en-US" sz="3200" dirty="0" smtClean="0"/>
              <a:t>Between a city, state, </a:t>
            </a:r>
            <a:endParaRPr lang="en-US" sz="2800" dirty="0" smtClean="0"/>
          </a:p>
          <a:p>
            <a:pPr lvl="1"/>
            <a:r>
              <a:rPr lang="en-US" sz="2800" dirty="0" smtClean="0"/>
              <a:t>Example:	We moved to </a:t>
            </a:r>
            <a:r>
              <a:rPr lang="en-US" sz="2800" b="1" dirty="0" smtClean="0"/>
              <a:t>Grayson, Georgia, </a:t>
            </a:r>
            <a:r>
              <a:rPr lang="en-US" sz="2800" dirty="0" smtClean="0"/>
              <a:t>in 1998.</a:t>
            </a:r>
            <a:endParaRPr lang="en-US" sz="2400" dirty="0" smtClean="0"/>
          </a:p>
          <a:p>
            <a:r>
              <a:rPr lang="en-US" sz="3200" dirty="0" smtClean="0"/>
              <a:t> </a:t>
            </a:r>
            <a:endParaRPr lang="en-US" sz="2800" dirty="0" smtClean="0"/>
          </a:p>
          <a:p>
            <a:pPr lvl="0"/>
            <a:r>
              <a:rPr lang="en-US" sz="3200" dirty="0" smtClean="0"/>
              <a:t> Between the day of the week, month date, year,</a:t>
            </a:r>
            <a:endParaRPr lang="en-US" sz="2800" dirty="0" smtClean="0"/>
          </a:p>
          <a:p>
            <a:pPr lvl="1"/>
            <a:r>
              <a:rPr lang="en-US" sz="2800" dirty="0" smtClean="0"/>
              <a:t>Example:	The baby was born on </a:t>
            </a:r>
            <a:r>
              <a:rPr lang="en-US" sz="2800" b="1" dirty="0" smtClean="0"/>
              <a:t>Sunday, February 22, 2005, </a:t>
            </a:r>
            <a:r>
              <a:rPr lang="en-US" sz="2800" dirty="0" smtClean="0"/>
              <a:t>in Peru.</a:t>
            </a:r>
            <a:endParaRPr lang="en-US" sz="2400" dirty="0" smtClean="0"/>
          </a:p>
          <a:p>
            <a:r>
              <a:rPr lang="en-US" sz="3200" dirty="0" smtClean="0"/>
              <a:t> </a:t>
            </a:r>
            <a:endParaRPr lang="en-US" sz="2800" dirty="0" smtClean="0"/>
          </a:p>
          <a:p>
            <a:pPr lvl="0"/>
            <a:r>
              <a:rPr lang="en-US" sz="3200" dirty="0" smtClean="0"/>
              <a:t> Items in a series</a:t>
            </a:r>
            <a:endParaRPr lang="en-US" sz="2800" dirty="0" smtClean="0"/>
          </a:p>
          <a:p>
            <a:pPr lvl="1"/>
            <a:r>
              <a:rPr lang="en-US" sz="2800" dirty="0" smtClean="0"/>
              <a:t>Example:	Please buy </a:t>
            </a:r>
            <a:r>
              <a:rPr lang="en-US" sz="2800" b="1" dirty="0" smtClean="0"/>
              <a:t>apples, oranges, and bananas.	</a:t>
            </a:r>
            <a:endParaRPr lang="en-US" sz="2400" dirty="0" smtClean="0"/>
          </a:p>
          <a:p>
            <a:r>
              <a:rPr lang="en-US" sz="3200" dirty="0" smtClean="0"/>
              <a:t>I like the </a:t>
            </a:r>
            <a:r>
              <a:rPr lang="en-US" sz="3200" b="1" dirty="0" smtClean="0"/>
              <a:t>warm, fuzzy</a:t>
            </a:r>
            <a:r>
              <a:rPr lang="en-US" sz="3200" dirty="0" smtClean="0"/>
              <a:t> blanket.</a:t>
            </a:r>
            <a:endParaRPr lang="en-US" sz="2800" dirty="0" smtClean="0"/>
          </a:p>
          <a:p>
            <a:r>
              <a:rPr lang="en-US" sz="3200" dirty="0" smtClean="0"/>
              <a:t> </a:t>
            </a:r>
            <a:endParaRPr lang="en-US" sz="2800" dirty="0" smtClean="0"/>
          </a:p>
          <a:p>
            <a:pPr lvl="0"/>
            <a:r>
              <a:rPr lang="en-US" sz="3200" dirty="0" smtClean="0"/>
              <a:t> Sentence, + coordinating conjunction** + sentence</a:t>
            </a:r>
            <a:endParaRPr lang="en-US" sz="2800" dirty="0" smtClean="0"/>
          </a:p>
          <a:p>
            <a:pPr lvl="1"/>
            <a:r>
              <a:rPr lang="en-US" sz="2800" dirty="0" smtClean="0"/>
              <a:t>Example: Joe like pizza</a:t>
            </a:r>
            <a:r>
              <a:rPr lang="en-US" sz="2800" b="1" dirty="0" smtClean="0"/>
              <a:t>, but</a:t>
            </a:r>
            <a:r>
              <a:rPr lang="en-US" sz="2800" dirty="0" smtClean="0"/>
              <a:t> Fred likes tacos.</a:t>
            </a:r>
            <a:endParaRPr lang="en-US" sz="2400" dirty="0" smtClean="0"/>
          </a:p>
          <a:p>
            <a:r>
              <a:rPr lang="en-US" sz="3200" dirty="0" smtClean="0"/>
              <a:t>**Coordinating Conjunctions:  </a:t>
            </a:r>
            <a:r>
              <a:rPr lang="en-US" sz="3200" b="1" dirty="0" smtClean="0"/>
              <a:t>for, and, nor, but, or, yet, so</a:t>
            </a:r>
            <a:endParaRPr lang="en-US" sz="2800"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Subject/Verb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Agreement:			</a:t>
            </a:r>
          </a:p>
          <a:p>
            <a:r>
              <a:rPr lang="en-US" dirty="0" smtClean="0"/>
              <a:t>Plural Subject (+s) </a:t>
            </a:r>
            <a:r>
              <a:rPr lang="en-US" dirty="0" smtClean="0">
                <a:sym typeface="Wingdings"/>
              </a:rPr>
              <a:t></a:t>
            </a:r>
            <a:r>
              <a:rPr lang="en-US" dirty="0" smtClean="0"/>
              <a:t> Plural Verb (no s)</a:t>
            </a:r>
          </a:p>
          <a:p>
            <a:r>
              <a:rPr lang="en-US" dirty="0" smtClean="0"/>
              <a:t>Singular Subject (no s) </a:t>
            </a:r>
            <a:r>
              <a:rPr lang="en-US" dirty="0" smtClean="0">
                <a:sym typeface="Wingdings"/>
              </a:rPr>
              <a:t></a:t>
            </a:r>
            <a:r>
              <a:rPr lang="en-US" dirty="0" smtClean="0"/>
              <a:t> Singular Verb (+s</a:t>
            </a:r>
            <a:r>
              <a:rPr lang="en-US" dirty="0" smtClean="0"/>
              <a:t>)</a:t>
            </a:r>
          </a:p>
          <a:p>
            <a:endParaRPr lang="en-US" dirty="0" smtClean="0"/>
          </a:p>
          <a:p>
            <a:r>
              <a:rPr lang="en-US" b="1" smtClean="0"/>
              <a:t>subject/verb </a:t>
            </a:r>
            <a:r>
              <a:rPr lang="en-US" b="1" dirty="0" smtClean="0"/>
              <a:t>agreement</a:t>
            </a:r>
            <a:r>
              <a:rPr lang="en-US" dirty="0" smtClean="0"/>
              <a:t> – a singular subject must have a singular verb and a plural subject must have a plural verb.  Choose the correct verb for each sentence.  BUT BE CAREFUL!  Don’t be fooled by pronouns, etc.  Be sure you are finding the </a:t>
            </a:r>
            <a:r>
              <a:rPr lang="en-US" i="1" dirty="0" smtClean="0"/>
              <a:t>simple subject</a:t>
            </a:r>
            <a:r>
              <a:rPr lang="en-US" dirty="0" smtClean="0"/>
              <a:t> – the </a:t>
            </a:r>
            <a:r>
              <a:rPr lang="en-US" i="1" dirty="0" smtClean="0"/>
              <a:t>one word</a:t>
            </a:r>
            <a:r>
              <a:rPr lang="en-US" dirty="0" smtClean="0"/>
              <a:t> that is the subject.</a:t>
            </a:r>
          </a:p>
          <a:p>
            <a:endParaRPr lang="en-US" dirty="0" smtClean="0"/>
          </a:p>
          <a:p>
            <a:endParaRPr lang="en-US" dirty="0" smtClean="0"/>
          </a:p>
          <a:p>
            <a:endParaRPr lang="en-US" dirty="0" smtClean="0"/>
          </a:p>
          <a:p>
            <a:pPr>
              <a:buNone/>
            </a:pP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Adjective</a:t>
            </a:r>
            <a:r>
              <a:rPr lang="en-US" sz="2800" dirty="0" smtClean="0"/>
              <a:t>: A word that modifies a noun or pronoun</a:t>
            </a:r>
          </a:p>
          <a:p>
            <a:pPr>
              <a:buNone/>
            </a:pPr>
            <a:r>
              <a:rPr lang="en-US" sz="2800" dirty="0" smtClean="0"/>
              <a:t>         Answers: </a:t>
            </a:r>
            <a:r>
              <a:rPr lang="en-US" sz="2800" i="1" dirty="0" smtClean="0"/>
              <a:t>Which one? How many? What kind of?</a:t>
            </a:r>
            <a:endParaRPr lang="en-US" sz="2800" dirty="0" smtClean="0"/>
          </a:p>
          <a:p>
            <a:pPr>
              <a:buNone/>
            </a:pPr>
            <a:endParaRPr lang="en-US" sz="2800" b="1" dirty="0" smtClean="0"/>
          </a:p>
          <a:p>
            <a:pPr>
              <a:buNone/>
            </a:pPr>
            <a:r>
              <a:rPr lang="en-US" sz="2800" b="1" dirty="0" smtClean="0"/>
              <a:t>Adverb</a:t>
            </a:r>
            <a:r>
              <a:rPr lang="en-US" sz="2800" dirty="0" smtClean="0"/>
              <a:t>: A word that modifies a verb, an adjective, or other adverb</a:t>
            </a:r>
          </a:p>
          <a:p>
            <a:pPr>
              <a:buNone/>
            </a:pPr>
            <a:r>
              <a:rPr lang="en-US" sz="2800" dirty="0" smtClean="0"/>
              <a:t>         Answers: </a:t>
            </a:r>
            <a:r>
              <a:rPr lang="en-US" sz="2800" i="1" dirty="0" smtClean="0"/>
              <a:t>How? When? Where? To what extent?</a:t>
            </a:r>
            <a:endParaRPr lang="en-US" sz="28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a:xfrm>
            <a:off x="914400" y="1447800"/>
            <a:ext cx="7772400" cy="4907760"/>
          </a:xfrm>
        </p:spPr>
        <p:txBody>
          <a:bodyPr>
            <a:noAutofit/>
          </a:bodyPr>
          <a:lstStyle/>
          <a:p>
            <a:pPr>
              <a:buNone/>
            </a:pPr>
            <a:r>
              <a:rPr lang="en-US" sz="2800" b="1" dirty="0" smtClean="0"/>
              <a:t>Preposition</a:t>
            </a:r>
            <a:r>
              <a:rPr lang="en-US" sz="2800" dirty="0" smtClean="0"/>
              <a:t>: A word that shows the relationship of a noun or pronoun to another word in the Sentence.</a:t>
            </a:r>
          </a:p>
          <a:p>
            <a:pPr>
              <a:buNone/>
            </a:pPr>
            <a:r>
              <a:rPr lang="en-US" sz="2800" dirty="0" smtClean="0"/>
              <a:t>Prepositions begin prepositional phrases.</a:t>
            </a:r>
          </a:p>
          <a:p>
            <a:pPr>
              <a:buNone/>
            </a:pPr>
            <a:r>
              <a:rPr lang="en-US" sz="2800" dirty="0" smtClean="0"/>
              <a:t>           The frog jumps ___________ the log.</a:t>
            </a:r>
          </a:p>
          <a:p>
            <a:pPr>
              <a:buNone/>
            </a:pPr>
            <a:r>
              <a:rPr lang="en-US" sz="2800" dirty="0" smtClean="0"/>
              <a:t>           The squirrel went __________ the tree.</a:t>
            </a:r>
          </a:p>
          <a:p>
            <a:pPr>
              <a:buNone/>
            </a:pPr>
            <a:endParaRPr lang="en-US" sz="2800" dirty="0" smtClean="0"/>
          </a:p>
          <a:p>
            <a:pPr>
              <a:buNone/>
            </a:pPr>
            <a:r>
              <a:rPr lang="en-US" sz="2800" dirty="0" smtClean="0"/>
              <a:t>            Examples: above, around, beneath, </a:t>
            </a:r>
          </a:p>
          <a:p>
            <a:pPr>
              <a:buNone/>
            </a:pPr>
            <a:r>
              <a:rPr lang="en-US" sz="2800" dirty="0" smtClean="0"/>
              <a:t>		through, up, down, beside, between.</a:t>
            </a:r>
          </a:p>
          <a:p>
            <a:pPr>
              <a:buNone/>
            </a:pPr>
            <a:r>
              <a:rPr lang="en-US" sz="2800" dirty="0" smtClean="0"/>
              <a:t>*Most prepositions are </a:t>
            </a:r>
            <a:r>
              <a:rPr lang="en-US" sz="2800" dirty="0" err="1" smtClean="0"/>
              <a:t>interchangable</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Conjunction</a:t>
            </a:r>
            <a:r>
              <a:rPr lang="en-US" dirty="0" smtClean="0"/>
              <a:t>: A word that connects or joins words 		    or groups of words.</a:t>
            </a:r>
          </a:p>
          <a:p>
            <a:pPr>
              <a:buNone/>
            </a:pPr>
            <a:r>
              <a:rPr lang="en-US" dirty="0" smtClean="0"/>
              <a:t>	</a:t>
            </a:r>
          </a:p>
          <a:p>
            <a:pPr>
              <a:buNone/>
            </a:pPr>
            <a:r>
              <a:rPr lang="en-US" dirty="0" smtClean="0"/>
              <a:t>				For</a:t>
            </a:r>
          </a:p>
          <a:p>
            <a:pPr>
              <a:buNone/>
            </a:pPr>
            <a:r>
              <a:rPr lang="en-US" dirty="0" smtClean="0"/>
              <a:t>				And</a:t>
            </a:r>
          </a:p>
          <a:p>
            <a:pPr>
              <a:buNone/>
            </a:pPr>
            <a:r>
              <a:rPr lang="en-US" dirty="0" smtClean="0"/>
              <a:t>				Nor</a:t>
            </a:r>
          </a:p>
          <a:p>
            <a:pPr>
              <a:buNone/>
            </a:pPr>
            <a:r>
              <a:rPr lang="en-US" dirty="0" smtClean="0"/>
              <a:t>				But</a:t>
            </a:r>
          </a:p>
          <a:p>
            <a:pPr>
              <a:buNone/>
            </a:pPr>
            <a:r>
              <a:rPr lang="en-US" dirty="0" smtClean="0"/>
              <a:t>				Or</a:t>
            </a:r>
          </a:p>
          <a:p>
            <a:pPr>
              <a:buNone/>
            </a:pPr>
            <a:r>
              <a:rPr lang="en-US" dirty="0" smtClean="0"/>
              <a:t>				Yet</a:t>
            </a:r>
          </a:p>
          <a:p>
            <a:pPr>
              <a:buNone/>
            </a:pPr>
            <a:r>
              <a:rPr lang="en-US" dirty="0" smtClean="0"/>
              <a:t>				So</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normAutofit/>
          </a:bodyPr>
          <a:lstStyle/>
          <a:p>
            <a:pPr>
              <a:buNone/>
            </a:pPr>
            <a:r>
              <a:rPr lang="en-US" b="1" dirty="0" smtClean="0"/>
              <a:t>Interjection</a:t>
            </a:r>
            <a:r>
              <a:rPr lang="en-US" dirty="0" smtClean="0"/>
              <a:t>: A word used to express emotions like joy, pain, shock, excitement,          		          approval, or displeasure.</a:t>
            </a:r>
          </a:p>
          <a:p>
            <a:pPr>
              <a:buNone/>
            </a:pPr>
            <a:endParaRPr lang="en-US" dirty="0" smtClean="0"/>
          </a:p>
          <a:p>
            <a:pPr>
              <a:buNone/>
            </a:pPr>
            <a:r>
              <a:rPr lang="en-US" dirty="0" smtClean="0"/>
              <a:t>				Well,…………………</a:t>
            </a:r>
          </a:p>
          <a:p>
            <a:pPr>
              <a:buNone/>
            </a:pPr>
            <a:r>
              <a:rPr lang="en-US" dirty="0" smtClean="0"/>
              <a:t>				Good grief!</a:t>
            </a:r>
          </a:p>
          <a:p>
            <a:pPr>
              <a:buNone/>
            </a:pPr>
            <a:r>
              <a:rPr lang="en-US" dirty="0" smtClean="0"/>
              <a:t>				Gosh!</a:t>
            </a:r>
          </a:p>
          <a:p>
            <a:pPr>
              <a:buNone/>
            </a:pPr>
            <a:r>
              <a:rPr lang="en-US" dirty="0" smtClean="0"/>
              <a:t>				Wow!</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the Sentence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There are two halves of a sentence, </a:t>
            </a:r>
          </a:p>
          <a:p>
            <a:pPr>
              <a:buNone/>
            </a:pPr>
            <a:r>
              <a:rPr lang="en-US" dirty="0" smtClean="0"/>
              <a:t>the SUBJECT and the PREDICATE. </a:t>
            </a:r>
          </a:p>
          <a:p>
            <a:pPr>
              <a:buNone/>
            </a:pPr>
            <a:endParaRPr lang="en-US" dirty="0" smtClean="0"/>
          </a:p>
          <a:p>
            <a:pPr>
              <a:buNone/>
            </a:pPr>
            <a:r>
              <a:rPr lang="en-US" dirty="0" smtClean="0"/>
              <a:t>The PREDICATE is everything not included in</a:t>
            </a:r>
          </a:p>
          <a:p>
            <a:pPr>
              <a:buNone/>
            </a:pPr>
            <a:r>
              <a:rPr lang="en-US" dirty="0" smtClean="0"/>
              <a:t>the subject. </a:t>
            </a:r>
          </a:p>
          <a:p>
            <a:pPr>
              <a:buNone/>
            </a:pPr>
            <a:endParaRPr lang="en-US" dirty="0" smtClean="0"/>
          </a:p>
          <a:p>
            <a:pPr>
              <a:buNone/>
            </a:pPr>
            <a:r>
              <a:rPr lang="en-US" dirty="0" smtClean="0"/>
              <a:t>It is important to know that “Complements” include:  Direct Objects, Indirect Objects, Predicate Adjectives, &amp; Predicate Nominatives.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Patterns</a:t>
            </a:r>
            <a:endParaRPr lang="en-US" dirty="0"/>
          </a:p>
        </p:txBody>
      </p:sp>
      <p:sp>
        <p:nvSpPr>
          <p:cNvPr id="3" name="Content Placeholder 2"/>
          <p:cNvSpPr>
            <a:spLocks noGrp="1"/>
          </p:cNvSpPr>
          <p:nvPr>
            <p:ph idx="1"/>
          </p:nvPr>
        </p:nvSpPr>
        <p:spPr>
          <a:xfrm>
            <a:off x="533400" y="1371600"/>
            <a:ext cx="8458200" cy="4907760"/>
          </a:xfrm>
        </p:spPr>
        <p:txBody>
          <a:bodyPr>
            <a:noAutofit/>
          </a:bodyPr>
          <a:lstStyle/>
          <a:p>
            <a:pPr>
              <a:buNone/>
            </a:pPr>
            <a:r>
              <a:rPr lang="en-US" sz="2800" b="1" dirty="0" smtClean="0"/>
              <a:t>First, cross out the </a:t>
            </a:r>
            <a:r>
              <a:rPr lang="en-US" sz="2800" b="1" i="1" dirty="0" smtClean="0"/>
              <a:t>introductory</a:t>
            </a:r>
            <a:r>
              <a:rPr lang="en-US" sz="2800" b="1" dirty="0" smtClean="0"/>
              <a:t> and </a:t>
            </a:r>
            <a:r>
              <a:rPr lang="en-US" sz="2800" b="1" i="1" dirty="0" smtClean="0"/>
              <a:t>prepositional</a:t>
            </a:r>
            <a:endParaRPr lang="en-US" sz="2800" b="1" dirty="0" smtClean="0"/>
          </a:p>
          <a:p>
            <a:pPr>
              <a:buNone/>
            </a:pPr>
            <a:r>
              <a:rPr lang="en-US" sz="2800" b="1" dirty="0" smtClean="0"/>
              <a:t>phrases.  The subject &amp; verb cannot come from these.</a:t>
            </a:r>
          </a:p>
          <a:p>
            <a:pPr>
              <a:buNone/>
            </a:pPr>
            <a:endParaRPr lang="en-US" sz="2800" b="1" dirty="0" smtClean="0"/>
          </a:p>
          <a:p>
            <a:pPr>
              <a:buNone/>
            </a:pPr>
            <a:r>
              <a:rPr lang="en-US" sz="2800" b="1" dirty="0" smtClean="0"/>
              <a:t>Second, identify the subject(s) and the verb(s).</a:t>
            </a:r>
          </a:p>
          <a:p>
            <a:pPr>
              <a:buNone/>
            </a:pPr>
            <a:endParaRPr lang="en-US" sz="2800" b="1" dirty="0" smtClean="0"/>
          </a:p>
          <a:p>
            <a:pPr>
              <a:buNone/>
            </a:pPr>
            <a:r>
              <a:rPr lang="en-US" sz="2500" b="1" dirty="0" smtClean="0"/>
              <a:t>s.</a:t>
            </a:r>
            <a:r>
              <a:rPr lang="en-US" sz="2500" dirty="0" smtClean="0"/>
              <a:t>	</a:t>
            </a:r>
            <a:r>
              <a:rPr lang="en-US" sz="2500" u="sng" dirty="0" smtClean="0"/>
              <a:t>Subject </a:t>
            </a:r>
            <a:r>
              <a:rPr lang="en-US" sz="2500" dirty="0" smtClean="0"/>
              <a:t>- refers to the one performing the action or being in the state expressed by the predicate.</a:t>
            </a:r>
          </a:p>
          <a:p>
            <a:pPr>
              <a:buNone/>
            </a:pPr>
            <a:r>
              <a:rPr lang="en-US" sz="2500" dirty="0" smtClean="0"/>
              <a:t>			*The subject will be a NOUN.</a:t>
            </a:r>
          </a:p>
          <a:p>
            <a:pPr>
              <a:buNone/>
            </a:pPr>
            <a:r>
              <a:rPr lang="en-US" sz="2500" b="1" dirty="0" smtClean="0"/>
              <a:t>v.</a:t>
            </a:r>
            <a:r>
              <a:rPr lang="en-US" sz="2500" dirty="0" smtClean="0"/>
              <a:t>	</a:t>
            </a:r>
            <a:r>
              <a:rPr lang="en-US" sz="2500" u="sng" dirty="0" smtClean="0"/>
              <a:t>Verb</a:t>
            </a:r>
            <a:r>
              <a:rPr lang="en-US" sz="2500" dirty="0" smtClean="0"/>
              <a:t> – the word that represents an action or a state of being. *Remember, these can be action, linking, or helping.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1113</TotalTime>
  <Words>1290</Words>
  <Application>Microsoft Office PowerPoint</Application>
  <PresentationFormat>On-screen Show (4:3)</PresentationFormat>
  <Paragraphs>260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Metro</vt:lpstr>
      <vt:lpstr>BOOT CAMP</vt:lpstr>
      <vt:lpstr>Parts of Speech </vt:lpstr>
      <vt:lpstr>Parts of Speech</vt:lpstr>
      <vt:lpstr>Parts of Speech</vt:lpstr>
      <vt:lpstr>Parts of Speech</vt:lpstr>
      <vt:lpstr>Parts of Speech</vt:lpstr>
      <vt:lpstr>Parts of Speech</vt:lpstr>
      <vt:lpstr>Parts of the Sentence</vt:lpstr>
      <vt:lpstr>Sentence Patterns</vt:lpstr>
      <vt:lpstr>Sentence Patterns</vt:lpstr>
      <vt:lpstr>Sentence Patterns</vt:lpstr>
      <vt:lpstr>Sentence Patterns</vt:lpstr>
      <vt:lpstr>Sentence Patterns</vt:lpstr>
      <vt:lpstr>Sentence Patterns</vt:lpstr>
      <vt:lpstr>Timed Writing Prompts</vt:lpstr>
      <vt:lpstr>Example from Romeo &amp; Juliet</vt:lpstr>
      <vt:lpstr>Example from Romeo &amp; Juliet</vt:lpstr>
      <vt:lpstr>Example from Romeo &amp; Juliet</vt:lpstr>
      <vt:lpstr>Example from Romeo &amp; Juliet</vt:lpstr>
      <vt:lpstr>Example from Romeo &amp; Juliet</vt:lpstr>
      <vt:lpstr>Example from Romeo &amp; Juliet</vt:lpstr>
      <vt:lpstr>Sentence Types</vt:lpstr>
      <vt:lpstr>Writing Paragraphs</vt:lpstr>
      <vt:lpstr>Different Types of Sentences </vt:lpstr>
      <vt:lpstr>11 Sentence Paragraph</vt:lpstr>
      <vt:lpstr>11 Sentence Paragraph</vt:lpstr>
      <vt:lpstr>11 Sentence Paragraph</vt:lpstr>
      <vt:lpstr>11 Sentence Paragraph</vt:lpstr>
      <vt:lpstr>11 Sentence Paragraph</vt:lpstr>
      <vt:lpstr>There, They’re, and Their</vt:lpstr>
      <vt:lpstr>Fragments and Run-Ons</vt:lpstr>
      <vt:lpstr>Comma Splices</vt:lpstr>
      <vt:lpstr>Comma Rules</vt:lpstr>
      <vt:lpstr>Subject/Verb Agreement</vt:lpstr>
      <vt:lpstr>Slide 35</vt:lpstr>
      <vt:lpstr>Slide 36</vt:lpstr>
      <vt:lpstr>Slide 37</vt:lpstr>
      <vt:lpstr>Slide 38</vt:lpstr>
    </vt:vector>
  </TitlesOfParts>
  <Company>BCSS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BOOT CAMP</dc:title>
  <dc:creator>rebecca.moon</dc:creator>
  <cp:lastModifiedBy>rebecca.moon</cp:lastModifiedBy>
  <cp:revision>55</cp:revision>
  <dcterms:created xsi:type="dcterms:W3CDTF">2010-05-18T12:06:34Z</dcterms:created>
  <dcterms:modified xsi:type="dcterms:W3CDTF">2010-06-09T18:05:14Z</dcterms:modified>
</cp:coreProperties>
</file>