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70" r:id="rId5"/>
    <p:sldId id="26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728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9AB08B-17EF-4D97-B5CF-AE1F05870799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F457F1-C695-4634-960B-C1961F58F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oreyouknow.com/" TargetMode="External"/><Relationship Id="rId4" Type="http://schemas.openxmlformats.org/officeDocument/2006/relationships/hyperlink" Target="https://www.youtube.com/watch?v=e0ksk_ko_6g" TargetMode="External"/><Relationship Id="rId5" Type="http://schemas.openxmlformats.org/officeDocument/2006/relationships/image" Target="../media/image8.gif"/><Relationship Id="rId6" Type="http://schemas.openxmlformats.org/officeDocument/2006/relationships/image" Target="../media/image9.gif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3FtNm9CgA6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week.com/creativity/salvation-armys-clever-facebook-360-photos-show-poverty-lurking-just-out-view-174789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a.org" TargetMode="External"/><Relationship Id="rId4" Type="http://schemas.openxmlformats.org/officeDocument/2006/relationships/hyperlink" Target="http://www.aacap.org" TargetMode="External"/><Relationship Id="rId5" Type="http://schemas.openxmlformats.org/officeDocument/2006/relationships/hyperlink" Target="http://www.gpb.org" TargetMode="External"/><Relationship Id="rId6" Type="http://schemas.openxmlformats.org/officeDocument/2006/relationships/hyperlink" Target="http://www.cdc.gov" TargetMode="External"/><Relationship Id="rId7" Type="http://schemas.openxmlformats.org/officeDocument/2006/relationships/hyperlink" Target="http://www.acacamp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elpguide.org/articles/abu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Service Announcement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Multicultural Literature 2017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751821"/>
          </a:xfrm>
        </p:spPr>
        <p:txBody>
          <a:bodyPr/>
          <a:lstStyle/>
          <a:p>
            <a:r>
              <a:rPr lang="en-US" sz="3600" dirty="0" smtClean="0">
                <a:latin typeface="Century Gothic"/>
                <a:cs typeface="Century Gothic"/>
              </a:rPr>
              <a:t>Ways to Recognize Child Abuse</a:t>
            </a:r>
            <a:endParaRPr lang="en-US" sz="3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219201"/>
            <a:ext cx="7691719" cy="4939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Unexplained burns, bites, bruises, broken bones, or black eyes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Seems frightened of the parents or cries when it is time to go home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Is frequently absent from school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Begs or steals food or money from classmates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Lacks needed medical or dental care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Is consistently dirty and has severe body odor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Abuses alcohol or other drugs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States that there is no one at home to </a:t>
            </a:r>
            <a:r>
              <a:rPr lang="en-US" smtClean="0">
                <a:latin typeface="Century Gothic"/>
                <a:cs typeface="Century Gothic"/>
              </a:rPr>
              <a:t>provide care.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7443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remember these?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http://www.youtube.com/watch?v=3FtNm9CgA6U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http://www.themoreyouknow.com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err="1" smtClean="0"/>
              <a:t>Mommie</a:t>
            </a:r>
            <a:r>
              <a:rPr lang="en-US" dirty="0" smtClean="0"/>
              <a:t>. Dearest </a:t>
            </a:r>
            <a:r>
              <a:rPr lang="en-US" dirty="0"/>
              <a:t>video </a:t>
            </a:r>
            <a:r>
              <a:rPr lang="en-US" dirty="0" smtClean="0"/>
              <a:t>clip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://www.youtube.com/watch?v=</a:t>
            </a:r>
            <a:r>
              <a:rPr lang="en-US" dirty="0" smtClean="0">
                <a:hlinkClick r:id="rId4"/>
              </a:rPr>
              <a:t>e0ksk_ko_6g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background_and_future_friends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4495800"/>
            <a:ext cx="2514600" cy="1438275"/>
          </a:xfrm>
          <a:prstGeom prst="rect">
            <a:avLst/>
          </a:prstGeom>
        </p:spPr>
      </p:pic>
      <p:pic>
        <p:nvPicPr>
          <p:cNvPr id="7" name="Picture 6" descr="background_and_future_trut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4114800"/>
            <a:ext cx="2038350" cy="2352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4343400"/>
            <a:ext cx="1663700" cy="217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751821"/>
          </a:xfrm>
        </p:spPr>
        <p:txBody>
          <a:bodyPr/>
          <a:lstStyle/>
          <a:p>
            <a:r>
              <a:rPr lang="en-US" sz="4000" dirty="0" smtClean="0">
                <a:latin typeface="Century Gothic"/>
                <a:cs typeface="Century Gothic"/>
              </a:rPr>
              <a:t>What is a PSA?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1999" cy="54101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A PSA is a </a:t>
            </a:r>
            <a:r>
              <a:rPr lang="en-US" b="1" dirty="0" smtClean="0">
                <a:latin typeface="Century Gothic"/>
                <a:cs typeface="Century Gothic"/>
              </a:rPr>
              <a:t>Public Service Announcement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They are </a:t>
            </a:r>
            <a:r>
              <a:rPr lang="en-US" b="1" i="1" dirty="0" smtClean="0">
                <a:latin typeface="Century Gothic"/>
                <a:cs typeface="Century Gothic"/>
              </a:rPr>
              <a:t>messages </a:t>
            </a:r>
            <a:r>
              <a:rPr lang="en-US" dirty="0" smtClean="0">
                <a:latin typeface="Century Gothic"/>
                <a:cs typeface="Century Gothic"/>
              </a:rPr>
              <a:t>that are circulated by the media without charge, to raise awareness or change public attitudes and behavior towards a social issue.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</a:t>
            </a:r>
            <a:r>
              <a:rPr lang="en-US" b="1" i="1" dirty="0" smtClean="0">
                <a:latin typeface="Century Gothic"/>
                <a:cs typeface="Century Gothic"/>
              </a:rPr>
              <a:t>main purpose </a:t>
            </a:r>
            <a:r>
              <a:rPr lang="en-US" dirty="0" smtClean="0">
                <a:latin typeface="Century Gothic"/>
                <a:cs typeface="Century Gothic"/>
              </a:rPr>
              <a:t>is to educate the public about an issue such as obesity or even gangs.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Usually fall in to one of these categories: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Humanitarian:  Feed the Children, Red Cross, Foster Parenting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Environmental:  recycling, saving energy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Government:  Health, safety, sports/leisure services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Today, businesses </a:t>
            </a:r>
            <a:r>
              <a:rPr lang="en-US" dirty="0">
                <a:latin typeface="Century Gothic"/>
                <a:cs typeface="Century Gothic"/>
              </a:rPr>
              <a:t>and individuals </a:t>
            </a:r>
            <a:r>
              <a:rPr lang="en-US" dirty="0" smtClean="0">
                <a:latin typeface="Century Gothic"/>
                <a:cs typeface="Century Gothic"/>
              </a:rPr>
              <a:t>give $10 billion annually for </a:t>
            </a:r>
            <a:r>
              <a:rPr lang="en-US" dirty="0">
                <a:latin typeface="Century Gothic"/>
                <a:cs typeface="Century Gothic"/>
              </a:rPr>
              <a:t>free Public Service Announcements.</a:t>
            </a: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dirty="0"/>
          </a:p>
          <a:p>
            <a:pPr marL="292608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>
                <a:hlinkClick r:id="rId2"/>
              </a:rPr>
              <a:t>http://www.adweek.com/creativity/salvation-armys-clever-facebook-360-photos-show-poverty-lurking-just-out-view-174789/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6753"/>
            <a:ext cx="8458199" cy="45719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dirty="0" smtClean="0"/>
              <a:t>ere </a:t>
            </a:r>
            <a:r>
              <a:rPr lang="en-US" sz="3200" dirty="0"/>
              <a:t>are 5 characteristics of an </a:t>
            </a:r>
            <a:r>
              <a:rPr lang="en-US" sz="3200" dirty="0" smtClean="0"/>
              <a:t>effective PSA:</a:t>
            </a:r>
          </a:p>
          <a:p>
            <a:pPr lvl="1"/>
            <a:r>
              <a:rPr lang="en-US" sz="2800" dirty="0" smtClean="0"/>
              <a:t>Persuasive</a:t>
            </a:r>
          </a:p>
          <a:p>
            <a:pPr lvl="1"/>
            <a:r>
              <a:rPr lang="en-US" sz="2800" dirty="0" smtClean="0"/>
              <a:t>Entertaining</a:t>
            </a:r>
            <a:endParaRPr lang="en-US" sz="2800" dirty="0"/>
          </a:p>
          <a:p>
            <a:pPr lvl="1"/>
            <a:r>
              <a:rPr lang="en-US" sz="2800" dirty="0" smtClean="0"/>
              <a:t>Based on facts</a:t>
            </a:r>
          </a:p>
          <a:p>
            <a:pPr lvl="1"/>
            <a:r>
              <a:rPr lang="en-US" sz="2800" dirty="0" smtClean="0"/>
              <a:t>Has a clear and realistic message</a:t>
            </a:r>
          </a:p>
          <a:p>
            <a:pPr lvl="1"/>
            <a:r>
              <a:rPr lang="en-US" sz="2800" dirty="0" smtClean="0"/>
              <a:t>Uses concise language – to the point</a:t>
            </a:r>
          </a:p>
          <a:p>
            <a:endParaRPr lang="en-US" sz="3200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3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PSA: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 Choose a topic</a:t>
            </a:r>
          </a:p>
          <a:p>
            <a:pPr marL="514350" indent="-514350">
              <a:buNone/>
            </a:pPr>
            <a:r>
              <a:rPr lang="en-US" dirty="0" smtClean="0"/>
              <a:t>2.  Research</a:t>
            </a:r>
          </a:p>
          <a:p>
            <a:pPr marL="514350" indent="-514350">
              <a:buNone/>
            </a:pPr>
            <a:r>
              <a:rPr lang="en-US" dirty="0" smtClean="0"/>
              <a:t>3.  Be dynamic</a:t>
            </a:r>
          </a:p>
          <a:p>
            <a:pPr marL="514350" indent="-514350">
              <a:buNone/>
            </a:pPr>
            <a:r>
              <a:rPr lang="en-US" dirty="0" smtClean="0"/>
              <a:t>4.  Use emotion</a:t>
            </a:r>
          </a:p>
          <a:p>
            <a:pPr marL="514350" indent="-514350">
              <a:buNone/>
            </a:pPr>
            <a:r>
              <a:rPr lang="en-US" dirty="0" smtClean="0"/>
              <a:t>5.  Develop  a Slogan</a:t>
            </a:r>
          </a:p>
          <a:p>
            <a:pPr marL="514350" indent="-514350">
              <a:buNone/>
            </a:pPr>
            <a:r>
              <a:rPr lang="en-US" dirty="0" smtClean="0"/>
              <a:t>6.  Offer Advice </a:t>
            </a:r>
          </a:p>
          <a:p>
            <a:pPr marL="761238" lvl="1" indent="-514350">
              <a:buNone/>
            </a:pPr>
            <a:r>
              <a:rPr lang="en-US" dirty="0" smtClean="0"/>
              <a:t>(You are not selling anything.)</a:t>
            </a:r>
          </a:p>
          <a:p>
            <a:pPr marL="761238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8"/>
            <a:ext cx="7691719" cy="2047221"/>
          </a:xfrm>
        </p:spPr>
        <p:txBody>
          <a:bodyPr/>
          <a:lstStyle/>
          <a:p>
            <a:r>
              <a:rPr lang="en-US" sz="4000" dirty="0" smtClean="0">
                <a:latin typeface="Century Gothic"/>
                <a:cs typeface="Century Gothic"/>
              </a:rPr>
              <a:t>Use the following resources </a:t>
            </a:r>
            <a:br>
              <a:rPr lang="en-US" sz="4000" dirty="0" smtClean="0">
                <a:latin typeface="Century Gothic"/>
                <a:cs typeface="Century Gothic"/>
              </a:rPr>
            </a:br>
            <a:r>
              <a:rPr lang="en-US" sz="4000" dirty="0" smtClean="0">
                <a:latin typeface="Century Gothic"/>
                <a:cs typeface="Century Gothic"/>
              </a:rPr>
              <a:t>to complete your </a:t>
            </a:r>
            <a:br>
              <a:rPr lang="en-US" sz="4000" dirty="0" smtClean="0">
                <a:latin typeface="Century Gothic"/>
                <a:cs typeface="Century Gothic"/>
              </a:rPr>
            </a:br>
            <a:r>
              <a:rPr lang="en-US" sz="4000" b="1" dirty="0" smtClean="0">
                <a:latin typeface="Century Gothic"/>
                <a:cs typeface="Century Gothic"/>
              </a:rPr>
              <a:t>PSA:  Child Abuse</a:t>
            </a:r>
            <a:endParaRPr lang="en-US" sz="40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514600"/>
            <a:ext cx="7691719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  <a:hlinkClick r:id="rId2"/>
              </a:rPr>
              <a:t>www.helpguide.org/articles/abuse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  <a:hlinkClick r:id="rId3"/>
              </a:rPr>
              <a:t>www.choa.org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  <a:hlinkClick r:id="rId4"/>
              </a:rPr>
              <a:t>www.aacap.org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  <a:hlinkClick r:id="rId5"/>
              </a:rPr>
              <a:t>www.gpb.org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  <a:hlinkClick r:id="rId6"/>
              </a:rPr>
              <a:t>www.cdc.gov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  <a:hlinkClick r:id="rId7"/>
              </a:rPr>
              <a:t>www.acacamps.org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8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entury Gothic"/>
                <a:cs typeface="Century Gothic"/>
              </a:rPr>
              <a:t>1.  What is Child Abuse?</a:t>
            </a:r>
            <a:endParaRPr lang="en-US" sz="3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Child abuse is defined by the </a:t>
            </a:r>
            <a:r>
              <a:rPr lang="en-US" b="1" dirty="0" smtClean="0">
                <a:latin typeface="Century Gothic"/>
                <a:cs typeface="Century Gothic"/>
              </a:rPr>
              <a:t>CAPTA*</a:t>
            </a:r>
            <a:r>
              <a:rPr lang="en-US" dirty="0" smtClean="0">
                <a:latin typeface="Century Gothic"/>
                <a:cs typeface="Century Gothic"/>
              </a:rPr>
              <a:t> of 2010 as:</a:t>
            </a: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“any recent act </a:t>
            </a:r>
            <a:r>
              <a:rPr lang="en-US" sz="1600" dirty="0" smtClean="0">
                <a:latin typeface="Century Gothic"/>
                <a:cs typeface="Century Gothic"/>
              </a:rPr>
              <a:t>(or failure to act) </a:t>
            </a:r>
            <a:r>
              <a:rPr lang="en-US" dirty="0" smtClean="0">
                <a:latin typeface="Century Gothic"/>
                <a:cs typeface="Century Gothic"/>
              </a:rPr>
              <a:t>on the part of a parent or caretaker which results in death, serious physical or emotional harm, sexual abuse or exploitation; or an act </a:t>
            </a:r>
            <a:r>
              <a:rPr lang="en-US" sz="1600" dirty="0" smtClean="0">
                <a:latin typeface="Century Gothic"/>
                <a:cs typeface="Century Gothic"/>
              </a:rPr>
              <a:t>(or failure to act )</a:t>
            </a:r>
            <a:r>
              <a:rPr lang="en-US" dirty="0" smtClean="0">
                <a:latin typeface="Century Gothic"/>
                <a:cs typeface="Century Gothic"/>
              </a:rPr>
              <a:t>which presents an imminent risk of serious harm.”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[CAPTA is the Federal Child Abuse Prevention and Treatment Act of 2010]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8367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4979"/>
            <a:ext cx="8534399" cy="1143000"/>
          </a:xfrm>
        </p:spPr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How is abuse different from discipline?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Parents and caregivers may use punishment to teach the child what is appropriate and inappropriate behavior. The goal is to guide the child in the right direction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Discipline become excessive (abuse) if 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child is physically injured, including broken skin, swelling or a situation that requires medical attention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action is inappropriate for the child’s age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caretaker loses control of the situation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The action results in unreasonable demands or expectations for the child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Punishment is meant to instill fear rather than to educate the child</a:t>
            </a:r>
          </a:p>
          <a:p>
            <a:pPr lvl="1"/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6216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4979"/>
            <a:ext cx="8762999" cy="980421"/>
          </a:xfrm>
        </p:spPr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List the different types of child abuse?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458199" cy="4939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Most states recognize these </a:t>
            </a:r>
            <a:r>
              <a:rPr lang="en-US" b="1" i="1" dirty="0" smtClean="0">
                <a:latin typeface="Century Gothic"/>
                <a:cs typeface="Century Gothic"/>
              </a:rPr>
              <a:t>five major </a:t>
            </a:r>
            <a:r>
              <a:rPr lang="en-US" dirty="0" smtClean="0">
                <a:latin typeface="Century Gothic"/>
                <a:cs typeface="Century Gothic"/>
              </a:rPr>
              <a:t>types of child abuse:</a:t>
            </a: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Physical abuse-</a:t>
            </a:r>
            <a:r>
              <a:rPr lang="en-US" dirty="0" smtClean="0">
                <a:latin typeface="Century Gothic"/>
                <a:cs typeface="Century Gothic"/>
              </a:rPr>
              <a:t>non-accidental physical injury that occurs as a result of </a:t>
            </a:r>
            <a:r>
              <a:rPr lang="en-US" b="1" i="1" dirty="0" smtClean="0">
                <a:latin typeface="Century Gothic"/>
                <a:cs typeface="Century Gothic"/>
              </a:rPr>
              <a:t>punching, beating, kicking, biting, shaking, throwing, stabbing, choking, hitting, burning</a:t>
            </a:r>
            <a:r>
              <a:rPr lang="en-US" dirty="0" smtClean="0">
                <a:latin typeface="Century Gothic"/>
                <a:cs typeface="Century Gothic"/>
              </a:rPr>
              <a:t>, or otherwise harming a child by a person who has responsibility for that child.</a:t>
            </a:r>
            <a:endParaRPr lang="en-US" b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Neglect – </a:t>
            </a:r>
            <a:r>
              <a:rPr lang="en-US" dirty="0" smtClean="0">
                <a:latin typeface="Century Gothic"/>
                <a:cs typeface="Century Gothic"/>
              </a:rPr>
              <a:t>failure of a parent or guardian to provide for   a child’s basic needs:  food, shelter, medical, educational, emotional needs or lack of supervision.  </a:t>
            </a:r>
            <a:r>
              <a:rPr lang="en-US" b="1" dirty="0" smtClean="0">
                <a:latin typeface="Century Gothic"/>
                <a:cs typeface="Century Gothic"/>
              </a:rPr>
              <a:t>Abandonment </a:t>
            </a:r>
            <a:r>
              <a:rPr lang="en-US" dirty="0" smtClean="0">
                <a:latin typeface="Century Gothic"/>
                <a:cs typeface="Century Gothic"/>
              </a:rPr>
              <a:t>may be a part of neglect, when parents fail to maintain contact or support.</a:t>
            </a:r>
            <a:endParaRPr lang="en-US" b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Sexual abuse- </a:t>
            </a:r>
            <a:r>
              <a:rPr lang="en-US" dirty="0" smtClean="0">
                <a:latin typeface="Century Gothic"/>
                <a:cs typeface="Century Gothic"/>
              </a:rPr>
              <a:t>including exploitation through prostitution or pornography</a:t>
            </a: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Emotional abuse – (</a:t>
            </a:r>
            <a:r>
              <a:rPr lang="en-US" dirty="0" smtClean="0">
                <a:latin typeface="Century Gothic"/>
                <a:cs typeface="Century Gothic"/>
              </a:rPr>
              <a:t>also known as </a:t>
            </a:r>
            <a:r>
              <a:rPr lang="en-US" b="1" dirty="0" smtClean="0">
                <a:latin typeface="Century Gothic"/>
                <a:cs typeface="Century Gothic"/>
              </a:rPr>
              <a:t>Psychological abuse) – </a:t>
            </a:r>
            <a:r>
              <a:rPr lang="en-US" dirty="0" smtClean="0">
                <a:latin typeface="Century Gothic"/>
                <a:cs typeface="Century Gothic"/>
              </a:rPr>
              <a:t>actions that impact the child’s emotional development or self-worth, such as constant criticism, threats, or rejection.</a:t>
            </a: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Substance Abuse </a:t>
            </a:r>
            <a:r>
              <a:rPr lang="en-US" dirty="0" smtClean="0">
                <a:latin typeface="Century Gothic"/>
                <a:cs typeface="Century Gothic"/>
              </a:rPr>
              <a:t>– includes prenatal harm due to the mother’s use of drugs, manufacture of meth in the presence of a child, selling or giving drugs or alcohol to a child, and use of a controlled substance by a caregiver</a:t>
            </a:r>
          </a:p>
        </p:txBody>
      </p:sp>
    </p:spTree>
    <p:extLst>
      <p:ext uri="{BB962C8B-B14F-4D97-AF65-F5344CB8AC3E}">
        <p14:creationId xmlns:p14="http://schemas.microsoft.com/office/powerpoint/2010/main" val="271346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333</TotalTime>
  <Words>729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Venture</vt:lpstr>
      <vt:lpstr>Public Service Announcement</vt:lpstr>
      <vt:lpstr>Do you remember these?</vt:lpstr>
      <vt:lpstr>What is a PSA?</vt:lpstr>
      <vt:lpstr>http://www.adweek.com/creativity/salvation-armys-clever-facebook-360-photos-show-poverty-lurking-just-out-view-174789/</vt:lpstr>
      <vt:lpstr>Steps in Creating a PSA: </vt:lpstr>
      <vt:lpstr>Use the following resources  to complete your  PSA:  Child Abuse</vt:lpstr>
      <vt:lpstr>1.  What is Child Abuse?</vt:lpstr>
      <vt:lpstr>How is abuse different from discipline?</vt:lpstr>
      <vt:lpstr>List the different types of child abuse?</vt:lpstr>
      <vt:lpstr>Ways to Recognize Child Abuse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Announcement</dc:title>
  <dc:creator>setup</dc:creator>
  <cp:lastModifiedBy>Gloria Walton</cp:lastModifiedBy>
  <cp:revision>19</cp:revision>
  <dcterms:created xsi:type="dcterms:W3CDTF">2013-11-19T18:59:07Z</dcterms:created>
  <dcterms:modified xsi:type="dcterms:W3CDTF">2017-11-14T12:09:50Z</dcterms:modified>
</cp:coreProperties>
</file>